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25"/>
  </p:notesMasterIdLst>
  <p:sldIdLst>
    <p:sldId id="256" r:id="rId5"/>
    <p:sldId id="257" r:id="rId6"/>
    <p:sldId id="258" r:id="rId7"/>
    <p:sldId id="278" r:id="rId8"/>
    <p:sldId id="260" r:id="rId9"/>
    <p:sldId id="277" r:id="rId10"/>
    <p:sldId id="273" r:id="rId11"/>
    <p:sldId id="261" r:id="rId12"/>
    <p:sldId id="272" r:id="rId13"/>
    <p:sldId id="274" r:id="rId14"/>
    <p:sldId id="259" r:id="rId15"/>
    <p:sldId id="275" r:id="rId16"/>
    <p:sldId id="279" r:id="rId17"/>
    <p:sldId id="280" r:id="rId18"/>
    <p:sldId id="281" r:id="rId19"/>
    <p:sldId id="282" r:id="rId20"/>
    <p:sldId id="283" r:id="rId21"/>
    <p:sldId id="284" r:id="rId22"/>
    <p:sldId id="262" r:id="rId23"/>
    <p:sldId id="26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449" autoAdjust="0"/>
  </p:normalViewPr>
  <p:slideViewPr>
    <p:cSldViewPr snapToGrid="0">
      <p:cViewPr>
        <p:scale>
          <a:sx n="100" d="100"/>
          <a:sy n="100" d="100"/>
        </p:scale>
        <p:origin x="378" y="3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AAD594-0700-4918-99D0-A0DA9CDE4908}" type="doc">
      <dgm:prSet loTypeId="urn:microsoft.com/office/officeart/2016/7/layout/VerticalDownArrowProcess" loCatId="process" qsTypeId="urn:microsoft.com/office/officeart/2005/8/quickstyle/simple1" qsCatId="simple" csTypeId="urn:microsoft.com/office/officeart/2005/8/colors/accent1_2" csCatId="accent1"/>
      <dgm:spPr/>
      <dgm:t>
        <a:bodyPr/>
        <a:lstStyle/>
        <a:p>
          <a:endParaRPr lang="en-US"/>
        </a:p>
      </dgm:t>
    </dgm:pt>
    <dgm:pt modelId="{30536D1F-BD92-48F0-B5A2-F7D8F2FA49EB}">
      <dgm:prSet/>
      <dgm:spPr/>
      <dgm:t>
        <a:bodyPr/>
        <a:lstStyle/>
        <a:p>
          <a:r>
            <a:rPr lang="en-US" dirty="0"/>
            <a:t>Import</a:t>
          </a:r>
        </a:p>
      </dgm:t>
    </dgm:pt>
    <dgm:pt modelId="{91725701-A6BB-4CAE-8A02-F0BF49967D5E}" type="parTrans" cxnId="{7EEC9C22-5B31-468C-ACAC-4F809A2DABFC}">
      <dgm:prSet/>
      <dgm:spPr/>
      <dgm:t>
        <a:bodyPr/>
        <a:lstStyle/>
        <a:p>
          <a:endParaRPr lang="en-US"/>
        </a:p>
      </dgm:t>
    </dgm:pt>
    <dgm:pt modelId="{08FF5207-1D71-4AC1-B302-68B5236694A2}" type="sibTrans" cxnId="{7EEC9C22-5B31-468C-ACAC-4F809A2DABFC}">
      <dgm:prSet/>
      <dgm:spPr/>
      <dgm:t>
        <a:bodyPr/>
        <a:lstStyle/>
        <a:p>
          <a:endParaRPr lang="en-US"/>
        </a:p>
      </dgm:t>
    </dgm:pt>
    <dgm:pt modelId="{36004A4D-F4FE-4839-927C-5471F784E15F}">
      <dgm:prSet/>
      <dgm:spPr/>
      <dgm:t>
        <a:bodyPr/>
        <a:lstStyle/>
        <a:p>
          <a:r>
            <a:rPr lang="en-US"/>
            <a:t>Import raw data from .CSV file</a:t>
          </a:r>
        </a:p>
      </dgm:t>
    </dgm:pt>
    <dgm:pt modelId="{0ADC334C-2FB5-47AD-8051-88810237409F}" type="parTrans" cxnId="{6D8D4EE1-BB71-472D-BE92-61E21568ADFE}">
      <dgm:prSet/>
      <dgm:spPr/>
      <dgm:t>
        <a:bodyPr/>
        <a:lstStyle/>
        <a:p>
          <a:endParaRPr lang="en-US"/>
        </a:p>
      </dgm:t>
    </dgm:pt>
    <dgm:pt modelId="{73DEF073-0E7F-4317-9A6C-D2731834DA2E}" type="sibTrans" cxnId="{6D8D4EE1-BB71-472D-BE92-61E21568ADFE}">
      <dgm:prSet/>
      <dgm:spPr/>
      <dgm:t>
        <a:bodyPr/>
        <a:lstStyle/>
        <a:p>
          <a:endParaRPr lang="en-US"/>
        </a:p>
      </dgm:t>
    </dgm:pt>
    <dgm:pt modelId="{9CE3920D-1574-4E32-9C79-E3AB3B777EDC}">
      <dgm:prSet/>
      <dgm:spPr/>
      <dgm:t>
        <a:bodyPr/>
        <a:lstStyle/>
        <a:p>
          <a:r>
            <a:rPr lang="en-US"/>
            <a:t>Assign</a:t>
          </a:r>
        </a:p>
      </dgm:t>
    </dgm:pt>
    <dgm:pt modelId="{C65AE8DE-09AC-4EEA-AB46-40AA757D8FD7}" type="parTrans" cxnId="{272137AF-7497-4E21-9B17-A41CF90F8961}">
      <dgm:prSet/>
      <dgm:spPr/>
      <dgm:t>
        <a:bodyPr/>
        <a:lstStyle/>
        <a:p>
          <a:endParaRPr lang="en-US"/>
        </a:p>
      </dgm:t>
    </dgm:pt>
    <dgm:pt modelId="{6A481DFA-E1AE-4535-A39A-1B7442C971CA}" type="sibTrans" cxnId="{272137AF-7497-4E21-9B17-A41CF90F8961}">
      <dgm:prSet/>
      <dgm:spPr/>
      <dgm:t>
        <a:bodyPr/>
        <a:lstStyle/>
        <a:p>
          <a:endParaRPr lang="en-US"/>
        </a:p>
      </dgm:t>
    </dgm:pt>
    <dgm:pt modelId="{BCB40727-B203-415E-A58E-5077A5EF24F6}">
      <dgm:prSet/>
      <dgm:spPr/>
      <dgm:t>
        <a:bodyPr/>
        <a:lstStyle/>
        <a:p>
          <a:r>
            <a:rPr lang="en-US"/>
            <a:t>Assign names and labels</a:t>
          </a:r>
        </a:p>
      </dgm:t>
    </dgm:pt>
    <dgm:pt modelId="{D95DD6DE-E11C-4297-8C94-CA775D53E56F}" type="parTrans" cxnId="{399A7E5D-B08F-4E04-B357-C86A787E64B7}">
      <dgm:prSet/>
      <dgm:spPr/>
      <dgm:t>
        <a:bodyPr/>
        <a:lstStyle/>
        <a:p>
          <a:endParaRPr lang="en-US"/>
        </a:p>
      </dgm:t>
    </dgm:pt>
    <dgm:pt modelId="{B763623E-2686-4D78-8E68-F4DBD34F8D57}" type="sibTrans" cxnId="{399A7E5D-B08F-4E04-B357-C86A787E64B7}">
      <dgm:prSet/>
      <dgm:spPr/>
      <dgm:t>
        <a:bodyPr/>
        <a:lstStyle/>
        <a:p>
          <a:endParaRPr lang="en-US"/>
        </a:p>
      </dgm:t>
    </dgm:pt>
    <dgm:pt modelId="{851FB864-C898-4A41-BC46-9030285A288B}">
      <dgm:prSet/>
      <dgm:spPr/>
      <dgm:t>
        <a:bodyPr/>
        <a:lstStyle/>
        <a:p>
          <a:r>
            <a:rPr lang="en-US"/>
            <a:t>Declare</a:t>
          </a:r>
        </a:p>
      </dgm:t>
    </dgm:pt>
    <dgm:pt modelId="{C73CF3E3-5AFD-4711-B820-403011E00137}" type="parTrans" cxnId="{BF91DA8B-3FDC-4C75-BA88-BB5AB90BB8E9}">
      <dgm:prSet/>
      <dgm:spPr/>
      <dgm:t>
        <a:bodyPr/>
        <a:lstStyle/>
        <a:p>
          <a:endParaRPr lang="en-US"/>
        </a:p>
      </dgm:t>
    </dgm:pt>
    <dgm:pt modelId="{F249CFC1-E173-4F83-AD7F-934FCEC30785}" type="sibTrans" cxnId="{BF91DA8B-3FDC-4C75-BA88-BB5AB90BB8E9}">
      <dgm:prSet/>
      <dgm:spPr/>
      <dgm:t>
        <a:bodyPr/>
        <a:lstStyle/>
        <a:p>
          <a:endParaRPr lang="en-US"/>
        </a:p>
      </dgm:t>
    </dgm:pt>
    <dgm:pt modelId="{29115EB3-DFDC-499D-A87F-A2906C8F9722}">
      <dgm:prSet/>
      <dgm:spPr/>
      <dgm:t>
        <a:bodyPr/>
        <a:lstStyle/>
        <a:p>
          <a:r>
            <a:rPr lang="en-US"/>
            <a:t>Declare arrays to store column-specific data</a:t>
          </a:r>
        </a:p>
      </dgm:t>
    </dgm:pt>
    <dgm:pt modelId="{43760614-5FA2-4763-9ED8-4704B4F15EB0}" type="parTrans" cxnId="{54648581-5AFD-4D4F-81EA-B4BF3CD3ACF2}">
      <dgm:prSet/>
      <dgm:spPr/>
      <dgm:t>
        <a:bodyPr/>
        <a:lstStyle/>
        <a:p>
          <a:endParaRPr lang="en-US"/>
        </a:p>
      </dgm:t>
    </dgm:pt>
    <dgm:pt modelId="{41FF7CFB-627B-4CE5-9F29-997A7BBC8C0A}" type="sibTrans" cxnId="{54648581-5AFD-4D4F-81EA-B4BF3CD3ACF2}">
      <dgm:prSet/>
      <dgm:spPr/>
      <dgm:t>
        <a:bodyPr/>
        <a:lstStyle/>
        <a:p>
          <a:endParaRPr lang="en-US"/>
        </a:p>
      </dgm:t>
    </dgm:pt>
    <dgm:pt modelId="{D8ADCA9E-B2CB-4B6E-9DF3-FC06B07D5747}">
      <dgm:prSet/>
      <dgm:spPr/>
      <dgm:t>
        <a:bodyPr/>
        <a:lstStyle/>
        <a:p>
          <a:r>
            <a:rPr lang="en-US" dirty="0"/>
            <a:t>Store</a:t>
          </a:r>
        </a:p>
      </dgm:t>
    </dgm:pt>
    <dgm:pt modelId="{C1080A24-E11E-4511-BD6E-9A78F034B33B}" type="parTrans" cxnId="{B8905272-3880-4953-A48C-D47867733C09}">
      <dgm:prSet/>
      <dgm:spPr/>
      <dgm:t>
        <a:bodyPr/>
        <a:lstStyle/>
        <a:p>
          <a:endParaRPr lang="en-US"/>
        </a:p>
      </dgm:t>
    </dgm:pt>
    <dgm:pt modelId="{CDD4C557-967E-469C-86D7-25FC288B119F}" type="sibTrans" cxnId="{B8905272-3880-4953-A48C-D47867733C09}">
      <dgm:prSet/>
      <dgm:spPr/>
      <dgm:t>
        <a:bodyPr/>
        <a:lstStyle/>
        <a:p>
          <a:endParaRPr lang="en-US"/>
        </a:p>
      </dgm:t>
    </dgm:pt>
    <dgm:pt modelId="{3EE8CFD9-03A6-45B8-B431-99BFA5239D2E}">
      <dgm:prSet/>
      <dgm:spPr/>
      <dgm:t>
        <a:bodyPr/>
        <a:lstStyle/>
        <a:p>
          <a:r>
            <a:rPr lang="en-US"/>
            <a:t>Store column-specific data in arrays</a:t>
          </a:r>
        </a:p>
      </dgm:t>
    </dgm:pt>
    <dgm:pt modelId="{9FAF71B6-8D64-4E38-B0CB-5F3612C5175A}" type="parTrans" cxnId="{37EC961E-2592-4D52-8940-C41115A49A84}">
      <dgm:prSet/>
      <dgm:spPr/>
      <dgm:t>
        <a:bodyPr/>
        <a:lstStyle/>
        <a:p>
          <a:endParaRPr lang="en-US"/>
        </a:p>
      </dgm:t>
    </dgm:pt>
    <dgm:pt modelId="{1D044458-F4FC-4F5C-88C5-513CEBAE7E70}" type="sibTrans" cxnId="{37EC961E-2592-4D52-8940-C41115A49A84}">
      <dgm:prSet/>
      <dgm:spPr/>
      <dgm:t>
        <a:bodyPr/>
        <a:lstStyle/>
        <a:p>
          <a:endParaRPr lang="en-US"/>
        </a:p>
      </dgm:t>
    </dgm:pt>
    <dgm:pt modelId="{A1EC01B3-A83D-482D-A4D8-B13855A67AE2}">
      <dgm:prSet/>
      <dgm:spPr/>
      <dgm:t>
        <a:bodyPr/>
        <a:lstStyle/>
        <a:p>
          <a:r>
            <a:rPr lang="en-US" dirty="0"/>
            <a:t>Store</a:t>
          </a:r>
        </a:p>
      </dgm:t>
    </dgm:pt>
    <dgm:pt modelId="{9AA609B7-5976-453A-9E89-BFCB2940FDE7}" type="parTrans" cxnId="{66131055-AFD3-4419-AD4E-8DFB807E94F4}">
      <dgm:prSet/>
      <dgm:spPr/>
      <dgm:t>
        <a:bodyPr/>
        <a:lstStyle/>
        <a:p>
          <a:endParaRPr lang="en-US"/>
        </a:p>
      </dgm:t>
    </dgm:pt>
    <dgm:pt modelId="{39FC48A6-2984-4EAC-AC18-189321770F6F}" type="sibTrans" cxnId="{66131055-AFD3-4419-AD4E-8DFB807E94F4}">
      <dgm:prSet/>
      <dgm:spPr/>
      <dgm:t>
        <a:bodyPr/>
        <a:lstStyle/>
        <a:p>
          <a:endParaRPr lang="en-US"/>
        </a:p>
      </dgm:t>
    </dgm:pt>
    <dgm:pt modelId="{71606A07-C9E7-49B1-82FE-F5EBB5E646B1}">
      <dgm:prSet/>
      <dgm:spPr/>
      <dgm:t>
        <a:bodyPr/>
        <a:lstStyle/>
        <a:p>
          <a:r>
            <a:rPr lang="en-US"/>
            <a:t>Store arrays into dictionary for ease of access</a:t>
          </a:r>
        </a:p>
      </dgm:t>
    </dgm:pt>
    <dgm:pt modelId="{0A250A38-FE92-4FE0-A837-85371B659EBB}" type="parTrans" cxnId="{1FB341F5-9424-4DE6-9513-98D3F2A874DE}">
      <dgm:prSet/>
      <dgm:spPr/>
      <dgm:t>
        <a:bodyPr/>
        <a:lstStyle/>
        <a:p>
          <a:endParaRPr lang="en-US"/>
        </a:p>
      </dgm:t>
    </dgm:pt>
    <dgm:pt modelId="{273E13E5-316A-4EE5-B4F6-F7728404C488}" type="sibTrans" cxnId="{1FB341F5-9424-4DE6-9513-98D3F2A874DE}">
      <dgm:prSet/>
      <dgm:spPr/>
      <dgm:t>
        <a:bodyPr/>
        <a:lstStyle/>
        <a:p>
          <a:endParaRPr lang="en-US"/>
        </a:p>
      </dgm:t>
    </dgm:pt>
    <dgm:pt modelId="{CA1EFD7A-63F6-47F3-95F1-A804311405D3}">
      <dgm:prSet/>
      <dgm:spPr/>
      <dgm:t>
        <a:bodyPr/>
        <a:lstStyle/>
        <a:p>
          <a:r>
            <a:rPr lang="en-US" dirty="0"/>
            <a:t>Add</a:t>
          </a:r>
        </a:p>
      </dgm:t>
    </dgm:pt>
    <dgm:pt modelId="{37A868FA-EF43-4123-9835-5606E63ED453}" type="parTrans" cxnId="{85CE3F64-2A55-4635-83C6-21C19F1D1AE9}">
      <dgm:prSet/>
      <dgm:spPr/>
      <dgm:t>
        <a:bodyPr/>
        <a:lstStyle/>
        <a:p>
          <a:endParaRPr lang="en-US"/>
        </a:p>
      </dgm:t>
    </dgm:pt>
    <dgm:pt modelId="{E02B4128-F772-4BCB-9C02-211162724E0C}" type="sibTrans" cxnId="{85CE3F64-2A55-4635-83C6-21C19F1D1AE9}">
      <dgm:prSet/>
      <dgm:spPr/>
      <dgm:t>
        <a:bodyPr/>
        <a:lstStyle/>
        <a:p>
          <a:endParaRPr lang="en-US"/>
        </a:p>
      </dgm:t>
    </dgm:pt>
    <dgm:pt modelId="{57502075-79D3-4791-8721-CCAC398F85DF}">
      <dgm:prSet/>
      <dgm:spPr/>
      <dgm:t>
        <a:bodyPr/>
        <a:lstStyle/>
        <a:p>
          <a:r>
            <a:rPr lang="en-US"/>
            <a:t>Add additional logic to further cleanse and simplify dataset</a:t>
          </a:r>
        </a:p>
      </dgm:t>
    </dgm:pt>
    <dgm:pt modelId="{D769A2A6-D7DF-4408-99D9-E166CFB22989}" type="parTrans" cxnId="{0CFB06CC-3CC1-4C1D-B139-6C784DE692F3}">
      <dgm:prSet/>
      <dgm:spPr/>
      <dgm:t>
        <a:bodyPr/>
        <a:lstStyle/>
        <a:p>
          <a:endParaRPr lang="en-US"/>
        </a:p>
      </dgm:t>
    </dgm:pt>
    <dgm:pt modelId="{C0B0512D-7603-423A-BA32-7EF075838C1E}" type="sibTrans" cxnId="{0CFB06CC-3CC1-4C1D-B139-6C784DE692F3}">
      <dgm:prSet/>
      <dgm:spPr/>
      <dgm:t>
        <a:bodyPr/>
        <a:lstStyle/>
        <a:p>
          <a:endParaRPr lang="en-US"/>
        </a:p>
      </dgm:t>
    </dgm:pt>
    <dgm:pt modelId="{67F8F7A6-050A-448C-BA0B-C757195857FD}" type="pres">
      <dgm:prSet presAssocID="{90AAD594-0700-4918-99D0-A0DA9CDE4908}" presName="Name0" presStyleCnt="0">
        <dgm:presLayoutVars>
          <dgm:dir/>
          <dgm:animLvl val="lvl"/>
          <dgm:resizeHandles val="exact"/>
        </dgm:presLayoutVars>
      </dgm:prSet>
      <dgm:spPr/>
    </dgm:pt>
    <dgm:pt modelId="{379A4CD8-2078-44BF-96BF-1E046A83867B}" type="pres">
      <dgm:prSet presAssocID="{CA1EFD7A-63F6-47F3-95F1-A804311405D3}" presName="boxAndChildren" presStyleCnt="0"/>
      <dgm:spPr/>
    </dgm:pt>
    <dgm:pt modelId="{93C3E397-9030-4A21-A79A-0C7548A655B4}" type="pres">
      <dgm:prSet presAssocID="{CA1EFD7A-63F6-47F3-95F1-A804311405D3}" presName="parentTextBox" presStyleLbl="alignNode1" presStyleIdx="0" presStyleCnt="6"/>
      <dgm:spPr/>
    </dgm:pt>
    <dgm:pt modelId="{4DF9656B-ECD0-49B6-B053-3945BEB288B7}" type="pres">
      <dgm:prSet presAssocID="{CA1EFD7A-63F6-47F3-95F1-A804311405D3}" presName="descendantBox" presStyleLbl="bgAccFollowNode1" presStyleIdx="0" presStyleCnt="6"/>
      <dgm:spPr/>
    </dgm:pt>
    <dgm:pt modelId="{7755C847-D155-49CA-841E-7C5EBB683ABC}" type="pres">
      <dgm:prSet presAssocID="{39FC48A6-2984-4EAC-AC18-189321770F6F}" presName="sp" presStyleCnt="0"/>
      <dgm:spPr/>
    </dgm:pt>
    <dgm:pt modelId="{361FB237-8927-40E7-98C9-F497D7550DA6}" type="pres">
      <dgm:prSet presAssocID="{A1EC01B3-A83D-482D-A4D8-B13855A67AE2}" presName="arrowAndChildren" presStyleCnt="0"/>
      <dgm:spPr/>
    </dgm:pt>
    <dgm:pt modelId="{C8EA344A-F1F6-4B7D-BEBE-49ADB94CDDC2}" type="pres">
      <dgm:prSet presAssocID="{A1EC01B3-A83D-482D-A4D8-B13855A67AE2}" presName="parentTextArrow" presStyleLbl="node1" presStyleIdx="0" presStyleCnt="0"/>
      <dgm:spPr/>
    </dgm:pt>
    <dgm:pt modelId="{8C075518-49DA-4A9D-8777-7211496E625A}" type="pres">
      <dgm:prSet presAssocID="{A1EC01B3-A83D-482D-A4D8-B13855A67AE2}" presName="arrow" presStyleLbl="alignNode1" presStyleIdx="1" presStyleCnt="6"/>
      <dgm:spPr/>
    </dgm:pt>
    <dgm:pt modelId="{20895CF2-BB3E-4C1A-849C-ECC131120315}" type="pres">
      <dgm:prSet presAssocID="{A1EC01B3-A83D-482D-A4D8-B13855A67AE2}" presName="descendantArrow" presStyleLbl="bgAccFollowNode1" presStyleIdx="1" presStyleCnt="6" custLinFactNeighborX="0" custLinFactNeighborY="-4995"/>
      <dgm:spPr/>
    </dgm:pt>
    <dgm:pt modelId="{BAC8C5F5-9E01-4853-9EF8-EFC138216E59}" type="pres">
      <dgm:prSet presAssocID="{CDD4C557-967E-469C-86D7-25FC288B119F}" presName="sp" presStyleCnt="0"/>
      <dgm:spPr/>
    </dgm:pt>
    <dgm:pt modelId="{3EEFEFE7-FBAC-415D-82E0-B34377445FC7}" type="pres">
      <dgm:prSet presAssocID="{D8ADCA9E-B2CB-4B6E-9DF3-FC06B07D5747}" presName="arrowAndChildren" presStyleCnt="0"/>
      <dgm:spPr/>
    </dgm:pt>
    <dgm:pt modelId="{AFDD7D39-B489-44A6-9BC6-D09ABA16FE5D}" type="pres">
      <dgm:prSet presAssocID="{D8ADCA9E-B2CB-4B6E-9DF3-FC06B07D5747}" presName="parentTextArrow" presStyleLbl="node1" presStyleIdx="0" presStyleCnt="0"/>
      <dgm:spPr/>
    </dgm:pt>
    <dgm:pt modelId="{32129CC1-02DE-4261-8486-0A58FE365F73}" type="pres">
      <dgm:prSet presAssocID="{D8ADCA9E-B2CB-4B6E-9DF3-FC06B07D5747}" presName="arrow" presStyleLbl="alignNode1" presStyleIdx="2" presStyleCnt="6"/>
      <dgm:spPr/>
    </dgm:pt>
    <dgm:pt modelId="{D50A4284-F88E-454A-938E-9816D8937CD1}" type="pres">
      <dgm:prSet presAssocID="{D8ADCA9E-B2CB-4B6E-9DF3-FC06B07D5747}" presName="descendantArrow" presStyleLbl="bgAccFollowNode1" presStyleIdx="2" presStyleCnt="6"/>
      <dgm:spPr/>
    </dgm:pt>
    <dgm:pt modelId="{21B0E8E1-43DE-469B-809B-69C0CCC74DA9}" type="pres">
      <dgm:prSet presAssocID="{F249CFC1-E173-4F83-AD7F-934FCEC30785}" presName="sp" presStyleCnt="0"/>
      <dgm:spPr/>
    </dgm:pt>
    <dgm:pt modelId="{83695A36-B6D5-45B7-B7E9-F7B3043BD292}" type="pres">
      <dgm:prSet presAssocID="{851FB864-C898-4A41-BC46-9030285A288B}" presName="arrowAndChildren" presStyleCnt="0"/>
      <dgm:spPr/>
    </dgm:pt>
    <dgm:pt modelId="{E47D1B72-EB1C-43F9-A30D-56027AE21E18}" type="pres">
      <dgm:prSet presAssocID="{851FB864-C898-4A41-BC46-9030285A288B}" presName="parentTextArrow" presStyleLbl="node1" presStyleIdx="0" presStyleCnt="0"/>
      <dgm:spPr/>
    </dgm:pt>
    <dgm:pt modelId="{7C25057A-7A78-471E-9575-04C7DF41D4AF}" type="pres">
      <dgm:prSet presAssocID="{851FB864-C898-4A41-BC46-9030285A288B}" presName="arrow" presStyleLbl="alignNode1" presStyleIdx="3" presStyleCnt="6"/>
      <dgm:spPr/>
    </dgm:pt>
    <dgm:pt modelId="{6E6A52F4-BD4C-479F-8C95-B7371B8498AD}" type="pres">
      <dgm:prSet presAssocID="{851FB864-C898-4A41-BC46-9030285A288B}" presName="descendantArrow" presStyleLbl="bgAccFollowNode1" presStyleIdx="3" presStyleCnt="6"/>
      <dgm:spPr/>
    </dgm:pt>
    <dgm:pt modelId="{9DFDBD6C-A5C5-4C59-A261-6CFBBBA1DF61}" type="pres">
      <dgm:prSet presAssocID="{6A481DFA-E1AE-4535-A39A-1B7442C971CA}" presName="sp" presStyleCnt="0"/>
      <dgm:spPr/>
    </dgm:pt>
    <dgm:pt modelId="{0897D190-579A-4B86-B876-172FB6C051EB}" type="pres">
      <dgm:prSet presAssocID="{9CE3920D-1574-4E32-9C79-E3AB3B777EDC}" presName="arrowAndChildren" presStyleCnt="0"/>
      <dgm:spPr/>
    </dgm:pt>
    <dgm:pt modelId="{F7FFF3F8-B689-4FEA-88BE-5670F2F7FCA7}" type="pres">
      <dgm:prSet presAssocID="{9CE3920D-1574-4E32-9C79-E3AB3B777EDC}" presName="parentTextArrow" presStyleLbl="node1" presStyleIdx="0" presStyleCnt="0"/>
      <dgm:spPr/>
    </dgm:pt>
    <dgm:pt modelId="{E6E3C68F-BA39-4D44-968D-90407706A568}" type="pres">
      <dgm:prSet presAssocID="{9CE3920D-1574-4E32-9C79-E3AB3B777EDC}" presName="arrow" presStyleLbl="alignNode1" presStyleIdx="4" presStyleCnt="6"/>
      <dgm:spPr/>
    </dgm:pt>
    <dgm:pt modelId="{81A9CD08-D181-48D9-A9BA-393F6C56C021}" type="pres">
      <dgm:prSet presAssocID="{9CE3920D-1574-4E32-9C79-E3AB3B777EDC}" presName="descendantArrow" presStyleLbl="bgAccFollowNode1" presStyleIdx="4" presStyleCnt="6"/>
      <dgm:spPr/>
    </dgm:pt>
    <dgm:pt modelId="{53F9F3C9-512A-421B-8D3B-603D7AB3E2B6}" type="pres">
      <dgm:prSet presAssocID="{08FF5207-1D71-4AC1-B302-68B5236694A2}" presName="sp" presStyleCnt="0"/>
      <dgm:spPr/>
    </dgm:pt>
    <dgm:pt modelId="{1B800BC3-8E6E-4C74-AF2A-8D6658793278}" type="pres">
      <dgm:prSet presAssocID="{30536D1F-BD92-48F0-B5A2-F7D8F2FA49EB}" presName="arrowAndChildren" presStyleCnt="0"/>
      <dgm:spPr/>
    </dgm:pt>
    <dgm:pt modelId="{386EA8A3-3721-4322-BCF0-376817512543}" type="pres">
      <dgm:prSet presAssocID="{30536D1F-BD92-48F0-B5A2-F7D8F2FA49EB}" presName="parentTextArrow" presStyleLbl="node1" presStyleIdx="0" presStyleCnt="0"/>
      <dgm:spPr/>
    </dgm:pt>
    <dgm:pt modelId="{97F873F3-AE5B-49C9-A343-2E5EBFB54465}" type="pres">
      <dgm:prSet presAssocID="{30536D1F-BD92-48F0-B5A2-F7D8F2FA49EB}" presName="arrow" presStyleLbl="alignNode1" presStyleIdx="5" presStyleCnt="6"/>
      <dgm:spPr/>
    </dgm:pt>
    <dgm:pt modelId="{E0E829D1-5F11-448B-B63A-57D91C00E181}" type="pres">
      <dgm:prSet presAssocID="{30536D1F-BD92-48F0-B5A2-F7D8F2FA49EB}" presName="descendantArrow" presStyleLbl="bgAccFollowNode1" presStyleIdx="5" presStyleCnt="6"/>
      <dgm:spPr/>
    </dgm:pt>
  </dgm:ptLst>
  <dgm:cxnLst>
    <dgm:cxn modelId="{FC8CEB08-7BF6-466D-9BCC-2569968AB6B8}" type="presOf" srcId="{9CE3920D-1574-4E32-9C79-E3AB3B777EDC}" destId="{F7FFF3F8-B689-4FEA-88BE-5670F2F7FCA7}" srcOrd="0" destOrd="0" presId="urn:microsoft.com/office/officeart/2016/7/layout/VerticalDownArrowProcess"/>
    <dgm:cxn modelId="{4C129110-15AF-4852-82F8-A60537787B38}" type="presOf" srcId="{A1EC01B3-A83D-482D-A4D8-B13855A67AE2}" destId="{8C075518-49DA-4A9D-8777-7211496E625A}" srcOrd="1" destOrd="0" presId="urn:microsoft.com/office/officeart/2016/7/layout/VerticalDownArrowProcess"/>
    <dgm:cxn modelId="{3E276A18-E0EC-497A-897E-2114DE53DEA2}" type="presOf" srcId="{30536D1F-BD92-48F0-B5A2-F7D8F2FA49EB}" destId="{386EA8A3-3721-4322-BCF0-376817512543}" srcOrd="0" destOrd="0" presId="urn:microsoft.com/office/officeart/2016/7/layout/VerticalDownArrowProcess"/>
    <dgm:cxn modelId="{9B25681E-BA49-45A2-8597-A22A040048CF}" type="presOf" srcId="{CA1EFD7A-63F6-47F3-95F1-A804311405D3}" destId="{93C3E397-9030-4A21-A79A-0C7548A655B4}" srcOrd="0" destOrd="0" presId="urn:microsoft.com/office/officeart/2016/7/layout/VerticalDownArrowProcess"/>
    <dgm:cxn modelId="{37EC961E-2592-4D52-8940-C41115A49A84}" srcId="{D8ADCA9E-B2CB-4B6E-9DF3-FC06B07D5747}" destId="{3EE8CFD9-03A6-45B8-B431-99BFA5239D2E}" srcOrd="0" destOrd="0" parTransId="{9FAF71B6-8D64-4E38-B0CB-5F3612C5175A}" sibTransId="{1D044458-F4FC-4F5C-88C5-513CEBAE7E70}"/>
    <dgm:cxn modelId="{7EEC9C22-5B31-468C-ACAC-4F809A2DABFC}" srcId="{90AAD594-0700-4918-99D0-A0DA9CDE4908}" destId="{30536D1F-BD92-48F0-B5A2-F7D8F2FA49EB}" srcOrd="0" destOrd="0" parTransId="{91725701-A6BB-4CAE-8A02-F0BF49967D5E}" sibTransId="{08FF5207-1D71-4AC1-B302-68B5236694A2}"/>
    <dgm:cxn modelId="{7E724D25-3019-4A31-94F2-BC86E6442391}" type="presOf" srcId="{3EE8CFD9-03A6-45B8-B431-99BFA5239D2E}" destId="{D50A4284-F88E-454A-938E-9816D8937CD1}" srcOrd="0" destOrd="0" presId="urn:microsoft.com/office/officeart/2016/7/layout/VerticalDownArrowProcess"/>
    <dgm:cxn modelId="{A1F34028-DCA3-443B-8A77-4FD3771354EC}" type="presOf" srcId="{851FB864-C898-4A41-BC46-9030285A288B}" destId="{E47D1B72-EB1C-43F9-A30D-56027AE21E18}" srcOrd="0" destOrd="0" presId="urn:microsoft.com/office/officeart/2016/7/layout/VerticalDownArrowProcess"/>
    <dgm:cxn modelId="{A490D132-1A9A-4533-9D91-C87D9104CEAD}" type="presOf" srcId="{36004A4D-F4FE-4839-927C-5471F784E15F}" destId="{E0E829D1-5F11-448B-B63A-57D91C00E181}" srcOrd="0" destOrd="0" presId="urn:microsoft.com/office/officeart/2016/7/layout/VerticalDownArrowProcess"/>
    <dgm:cxn modelId="{399A7E5D-B08F-4E04-B357-C86A787E64B7}" srcId="{9CE3920D-1574-4E32-9C79-E3AB3B777EDC}" destId="{BCB40727-B203-415E-A58E-5077A5EF24F6}" srcOrd="0" destOrd="0" parTransId="{D95DD6DE-E11C-4297-8C94-CA775D53E56F}" sibTransId="{B763623E-2686-4D78-8E68-F4DBD34F8D57}"/>
    <dgm:cxn modelId="{85CE3F64-2A55-4635-83C6-21C19F1D1AE9}" srcId="{90AAD594-0700-4918-99D0-A0DA9CDE4908}" destId="{CA1EFD7A-63F6-47F3-95F1-A804311405D3}" srcOrd="5" destOrd="0" parTransId="{37A868FA-EF43-4123-9835-5606E63ED453}" sibTransId="{E02B4128-F772-4BCB-9C02-211162724E0C}"/>
    <dgm:cxn modelId="{739F4066-CC01-4A8C-92F3-41FCB7F61285}" type="presOf" srcId="{9CE3920D-1574-4E32-9C79-E3AB3B777EDC}" destId="{E6E3C68F-BA39-4D44-968D-90407706A568}" srcOrd="1" destOrd="0" presId="urn:microsoft.com/office/officeart/2016/7/layout/VerticalDownArrowProcess"/>
    <dgm:cxn modelId="{B8905272-3880-4953-A48C-D47867733C09}" srcId="{90AAD594-0700-4918-99D0-A0DA9CDE4908}" destId="{D8ADCA9E-B2CB-4B6E-9DF3-FC06B07D5747}" srcOrd="3" destOrd="0" parTransId="{C1080A24-E11E-4511-BD6E-9A78F034B33B}" sibTransId="{CDD4C557-967E-469C-86D7-25FC288B119F}"/>
    <dgm:cxn modelId="{66131055-AFD3-4419-AD4E-8DFB807E94F4}" srcId="{90AAD594-0700-4918-99D0-A0DA9CDE4908}" destId="{A1EC01B3-A83D-482D-A4D8-B13855A67AE2}" srcOrd="4" destOrd="0" parTransId="{9AA609B7-5976-453A-9E89-BFCB2940FDE7}" sibTransId="{39FC48A6-2984-4EAC-AC18-189321770F6F}"/>
    <dgm:cxn modelId="{54648581-5AFD-4D4F-81EA-B4BF3CD3ACF2}" srcId="{851FB864-C898-4A41-BC46-9030285A288B}" destId="{29115EB3-DFDC-499D-A87F-A2906C8F9722}" srcOrd="0" destOrd="0" parTransId="{43760614-5FA2-4763-9ED8-4704B4F15EB0}" sibTransId="{41FF7CFB-627B-4CE5-9F29-997A7BBC8C0A}"/>
    <dgm:cxn modelId="{BF91DA8B-3FDC-4C75-BA88-BB5AB90BB8E9}" srcId="{90AAD594-0700-4918-99D0-A0DA9CDE4908}" destId="{851FB864-C898-4A41-BC46-9030285A288B}" srcOrd="2" destOrd="0" parTransId="{C73CF3E3-5AFD-4711-B820-403011E00137}" sibTransId="{F249CFC1-E173-4F83-AD7F-934FCEC30785}"/>
    <dgm:cxn modelId="{B0CC568C-DA29-4A10-9297-4E06CE5D0DBD}" type="presOf" srcId="{D8ADCA9E-B2CB-4B6E-9DF3-FC06B07D5747}" destId="{AFDD7D39-B489-44A6-9BC6-D09ABA16FE5D}" srcOrd="0" destOrd="0" presId="urn:microsoft.com/office/officeart/2016/7/layout/VerticalDownArrowProcess"/>
    <dgm:cxn modelId="{656BBC90-ECD4-4D38-BD45-98B5117BF526}" type="presOf" srcId="{71606A07-C9E7-49B1-82FE-F5EBB5E646B1}" destId="{20895CF2-BB3E-4C1A-849C-ECC131120315}" srcOrd="0" destOrd="0" presId="urn:microsoft.com/office/officeart/2016/7/layout/VerticalDownArrowProcess"/>
    <dgm:cxn modelId="{CE591D94-5DFE-4416-B113-C106DA59671F}" type="presOf" srcId="{D8ADCA9E-B2CB-4B6E-9DF3-FC06B07D5747}" destId="{32129CC1-02DE-4261-8486-0A58FE365F73}" srcOrd="1" destOrd="0" presId="urn:microsoft.com/office/officeart/2016/7/layout/VerticalDownArrowProcess"/>
    <dgm:cxn modelId="{6008C197-F0D6-452B-9AAF-4E347ED74CB6}" type="presOf" srcId="{90AAD594-0700-4918-99D0-A0DA9CDE4908}" destId="{67F8F7A6-050A-448C-BA0B-C757195857FD}" srcOrd="0" destOrd="0" presId="urn:microsoft.com/office/officeart/2016/7/layout/VerticalDownArrowProcess"/>
    <dgm:cxn modelId="{E3E432AB-5C96-496A-AF06-DA66FBDF947E}" type="presOf" srcId="{57502075-79D3-4791-8721-CCAC398F85DF}" destId="{4DF9656B-ECD0-49B6-B053-3945BEB288B7}" srcOrd="0" destOrd="0" presId="urn:microsoft.com/office/officeart/2016/7/layout/VerticalDownArrowProcess"/>
    <dgm:cxn modelId="{272137AF-7497-4E21-9B17-A41CF90F8961}" srcId="{90AAD594-0700-4918-99D0-A0DA9CDE4908}" destId="{9CE3920D-1574-4E32-9C79-E3AB3B777EDC}" srcOrd="1" destOrd="0" parTransId="{C65AE8DE-09AC-4EEA-AB46-40AA757D8FD7}" sibTransId="{6A481DFA-E1AE-4535-A39A-1B7442C971CA}"/>
    <dgm:cxn modelId="{0CFB06CC-3CC1-4C1D-B139-6C784DE692F3}" srcId="{CA1EFD7A-63F6-47F3-95F1-A804311405D3}" destId="{57502075-79D3-4791-8721-CCAC398F85DF}" srcOrd="0" destOrd="0" parTransId="{D769A2A6-D7DF-4408-99D9-E166CFB22989}" sibTransId="{C0B0512D-7603-423A-BA32-7EF075838C1E}"/>
    <dgm:cxn modelId="{704302CF-13B2-4809-B4B8-83820F7A5402}" type="presOf" srcId="{A1EC01B3-A83D-482D-A4D8-B13855A67AE2}" destId="{C8EA344A-F1F6-4B7D-BEBE-49ADB94CDDC2}" srcOrd="0" destOrd="0" presId="urn:microsoft.com/office/officeart/2016/7/layout/VerticalDownArrowProcess"/>
    <dgm:cxn modelId="{C075B6D5-4F19-4A7A-ADCF-26FADFB8BF26}" type="presOf" srcId="{29115EB3-DFDC-499D-A87F-A2906C8F9722}" destId="{6E6A52F4-BD4C-479F-8C95-B7371B8498AD}" srcOrd="0" destOrd="0" presId="urn:microsoft.com/office/officeart/2016/7/layout/VerticalDownArrowProcess"/>
    <dgm:cxn modelId="{FA699CDB-09C2-416B-B6E0-934956F7C861}" type="presOf" srcId="{851FB864-C898-4A41-BC46-9030285A288B}" destId="{7C25057A-7A78-471E-9575-04C7DF41D4AF}" srcOrd="1" destOrd="0" presId="urn:microsoft.com/office/officeart/2016/7/layout/VerticalDownArrowProcess"/>
    <dgm:cxn modelId="{6D8D4EE1-BB71-472D-BE92-61E21568ADFE}" srcId="{30536D1F-BD92-48F0-B5A2-F7D8F2FA49EB}" destId="{36004A4D-F4FE-4839-927C-5471F784E15F}" srcOrd="0" destOrd="0" parTransId="{0ADC334C-2FB5-47AD-8051-88810237409F}" sibTransId="{73DEF073-0E7F-4317-9A6C-D2731834DA2E}"/>
    <dgm:cxn modelId="{53E957F1-6872-4F43-9429-D97251897863}" type="presOf" srcId="{BCB40727-B203-415E-A58E-5077A5EF24F6}" destId="{81A9CD08-D181-48D9-A9BA-393F6C56C021}" srcOrd="0" destOrd="0" presId="urn:microsoft.com/office/officeart/2016/7/layout/VerticalDownArrowProcess"/>
    <dgm:cxn modelId="{1FB341F5-9424-4DE6-9513-98D3F2A874DE}" srcId="{A1EC01B3-A83D-482D-A4D8-B13855A67AE2}" destId="{71606A07-C9E7-49B1-82FE-F5EBB5E646B1}" srcOrd="0" destOrd="0" parTransId="{0A250A38-FE92-4FE0-A837-85371B659EBB}" sibTransId="{273E13E5-316A-4EE5-B4F6-F7728404C488}"/>
    <dgm:cxn modelId="{E9783EF6-3CF5-4399-83AE-FB7C07C74C25}" type="presOf" srcId="{30536D1F-BD92-48F0-B5A2-F7D8F2FA49EB}" destId="{97F873F3-AE5B-49C9-A343-2E5EBFB54465}" srcOrd="1" destOrd="0" presId="urn:microsoft.com/office/officeart/2016/7/layout/VerticalDownArrowProcess"/>
    <dgm:cxn modelId="{8252234D-7A84-4074-A027-D68409A20886}" type="presParOf" srcId="{67F8F7A6-050A-448C-BA0B-C757195857FD}" destId="{379A4CD8-2078-44BF-96BF-1E046A83867B}" srcOrd="0" destOrd="0" presId="urn:microsoft.com/office/officeart/2016/7/layout/VerticalDownArrowProcess"/>
    <dgm:cxn modelId="{C3106B17-885D-4B2A-A697-0E0EFE40595E}" type="presParOf" srcId="{379A4CD8-2078-44BF-96BF-1E046A83867B}" destId="{93C3E397-9030-4A21-A79A-0C7548A655B4}" srcOrd="0" destOrd="0" presId="urn:microsoft.com/office/officeart/2016/7/layout/VerticalDownArrowProcess"/>
    <dgm:cxn modelId="{540535C1-7EB2-4D64-80EF-E4B46D5B72EF}" type="presParOf" srcId="{379A4CD8-2078-44BF-96BF-1E046A83867B}" destId="{4DF9656B-ECD0-49B6-B053-3945BEB288B7}" srcOrd="1" destOrd="0" presId="urn:microsoft.com/office/officeart/2016/7/layout/VerticalDownArrowProcess"/>
    <dgm:cxn modelId="{328DDB27-CCDE-437B-955B-9ED1ABF76F7B}" type="presParOf" srcId="{67F8F7A6-050A-448C-BA0B-C757195857FD}" destId="{7755C847-D155-49CA-841E-7C5EBB683ABC}" srcOrd="1" destOrd="0" presId="urn:microsoft.com/office/officeart/2016/7/layout/VerticalDownArrowProcess"/>
    <dgm:cxn modelId="{2AF11A2F-84FD-42DF-ABDD-5C5715B0F0A4}" type="presParOf" srcId="{67F8F7A6-050A-448C-BA0B-C757195857FD}" destId="{361FB237-8927-40E7-98C9-F497D7550DA6}" srcOrd="2" destOrd="0" presId="urn:microsoft.com/office/officeart/2016/7/layout/VerticalDownArrowProcess"/>
    <dgm:cxn modelId="{DA95AFA4-E605-466C-8CC5-B1A7A11CE7EE}" type="presParOf" srcId="{361FB237-8927-40E7-98C9-F497D7550DA6}" destId="{C8EA344A-F1F6-4B7D-BEBE-49ADB94CDDC2}" srcOrd="0" destOrd="0" presId="urn:microsoft.com/office/officeart/2016/7/layout/VerticalDownArrowProcess"/>
    <dgm:cxn modelId="{CC62B7BE-768B-4EAB-891C-BE0E9CABDB6A}" type="presParOf" srcId="{361FB237-8927-40E7-98C9-F497D7550DA6}" destId="{8C075518-49DA-4A9D-8777-7211496E625A}" srcOrd="1" destOrd="0" presId="urn:microsoft.com/office/officeart/2016/7/layout/VerticalDownArrowProcess"/>
    <dgm:cxn modelId="{1D819F95-2F9F-4172-9B0E-7258BA662545}" type="presParOf" srcId="{361FB237-8927-40E7-98C9-F497D7550DA6}" destId="{20895CF2-BB3E-4C1A-849C-ECC131120315}" srcOrd="2" destOrd="0" presId="urn:microsoft.com/office/officeart/2016/7/layout/VerticalDownArrowProcess"/>
    <dgm:cxn modelId="{4A1059EA-DAE8-434E-AA14-FB3B2E1A6C94}" type="presParOf" srcId="{67F8F7A6-050A-448C-BA0B-C757195857FD}" destId="{BAC8C5F5-9E01-4853-9EF8-EFC138216E59}" srcOrd="3" destOrd="0" presId="urn:microsoft.com/office/officeart/2016/7/layout/VerticalDownArrowProcess"/>
    <dgm:cxn modelId="{07F7D9EE-F694-4B40-8159-4B5606A51812}" type="presParOf" srcId="{67F8F7A6-050A-448C-BA0B-C757195857FD}" destId="{3EEFEFE7-FBAC-415D-82E0-B34377445FC7}" srcOrd="4" destOrd="0" presId="urn:microsoft.com/office/officeart/2016/7/layout/VerticalDownArrowProcess"/>
    <dgm:cxn modelId="{DD6F7F41-9983-44AD-ACB6-F73F06E989B2}" type="presParOf" srcId="{3EEFEFE7-FBAC-415D-82E0-B34377445FC7}" destId="{AFDD7D39-B489-44A6-9BC6-D09ABA16FE5D}" srcOrd="0" destOrd="0" presId="urn:microsoft.com/office/officeart/2016/7/layout/VerticalDownArrowProcess"/>
    <dgm:cxn modelId="{34BB16A9-D1F6-4D76-97A6-5C522ABE550E}" type="presParOf" srcId="{3EEFEFE7-FBAC-415D-82E0-B34377445FC7}" destId="{32129CC1-02DE-4261-8486-0A58FE365F73}" srcOrd="1" destOrd="0" presId="urn:microsoft.com/office/officeart/2016/7/layout/VerticalDownArrowProcess"/>
    <dgm:cxn modelId="{3C6B97E4-58B1-441C-ABFB-E0E548E88A61}" type="presParOf" srcId="{3EEFEFE7-FBAC-415D-82E0-B34377445FC7}" destId="{D50A4284-F88E-454A-938E-9816D8937CD1}" srcOrd="2" destOrd="0" presId="urn:microsoft.com/office/officeart/2016/7/layout/VerticalDownArrowProcess"/>
    <dgm:cxn modelId="{10DCA868-4309-44A0-8787-EDF0F1E26491}" type="presParOf" srcId="{67F8F7A6-050A-448C-BA0B-C757195857FD}" destId="{21B0E8E1-43DE-469B-809B-69C0CCC74DA9}" srcOrd="5" destOrd="0" presId="urn:microsoft.com/office/officeart/2016/7/layout/VerticalDownArrowProcess"/>
    <dgm:cxn modelId="{5CAC57B9-5087-4451-9480-4067E7D35082}" type="presParOf" srcId="{67F8F7A6-050A-448C-BA0B-C757195857FD}" destId="{83695A36-B6D5-45B7-B7E9-F7B3043BD292}" srcOrd="6" destOrd="0" presId="urn:microsoft.com/office/officeart/2016/7/layout/VerticalDownArrowProcess"/>
    <dgm:cxn modelId="{4FE04758-6923-4899-93AA-A10DA17A505C}" type="presParOf" srcId="{83695A36-B6D5-45B7-B7E9-F7B3043BD292}" destId="{E47D1B72-EB1C-43F9-A30D-56027AE21E18}" srcOrd="0" destOrd="0" presId="urn:microsoft.com/office/officeart/2016/7/layout/VerticalDownArrowProcess"/>
    <dgm:cxn modelId="{7ED523CC-CA3E-4999-BBA8-1DE2F5FFF886}" type="presParOf" srcId="{83695A36-B6D5-45B7-B7E9-F7B3043BD292}" destId="{7C25057A-7A78-471E-9575-04C7DF41D4AF}" srcOrd="1" destOrd="0" presId="urn:microsoft.com/office/officeart/2016/7/layout/VerticalDownArrowProcess"/>
    <dgm:cxn modelId="{0E270462-1BAB-42C4-A448-AE4F941BBC3D}" type="presParOf" srcId="{83695A36-B6D5-45B7-B7E9-F7B3043BD292}" destId="{6E6A52F4-BD4C-479F-8C95-B7371B8498AD}" srcOrd="2" destOrd="0" presId="urn:microsoft.com/office/officeart/2016/7/layout/VerticalDownArrowProcess"/>
    <dgm:cxn modelId="{B2BA2548-816C-41E8-A536-DD232B17EBA2}" type="presParOf" srcId="{67F8F7A6-050A-448C-BA0B-C757195857FD}" destId="{9DFDBD6C-A5C5-4C59-A261-6CFBBBA1DF61}" srcOrd="7" destOrd="0" presId="urn:microsoft.com/office/officeart/2016/7/layout/VerticalDownArrowProcess"/>
    <dgm:cxn modelId="{CA6EAC37-912C-48A5-BB55-DD1E89193FA3}" type="presParOf" srcId="{67F8F7A6-050A-448C-BA0B-C757195857FD}" destId="{0897D190-579A-4B86-B876-172FB6C051EB}" srcOrd="8" destOrd="0" presId="urn:microsoft.com/office/officeart/2016/7/layout/VerticalDownArrowProcess"/>
    <dgm:cxn modelId="{8B6ABB08-1A9C-4C4F-A9D3-BAEC9285D776}" type="presParOf" srcId="{0897D190-579A-4B86-B876-172FB6C051EB}" destId="{F7FFF3F8-B689-4FEA-88BE-5670F2F7FCA7}" srcOrd="0" destOrd="0" presId="urn:microsoft.com/office/officeart/2016/7/layout/VerticalDownArrowProcess"/>
    <dgm:cxn modelId="{314A43CA-9F7B-4512-AB38-3E4F0E85E791}" type="presParOf" srcId="{0897D190-579A-4B86-B876-172FB6C051EB}" destId="{E6E3C68F-BA39-4D44-968D-90407706A568}" srcOrd="1" destOrd="0" presId="urn:microsoft.com/office/officeart/2016/7/layout/VerticalDownArrowProcess"/>
    <dgm:cxn modelId="{FDC7E748-565F-47C2-9BB5-7D6F0EF5389C}" type="presParOf" srcId="{0897D190-579A-4B86-B876-172FB6C051EB}" destId="{81A9CD08-D181-48D9-A9BA-393F6C56C021}" srcOrd="2" destOrd="0" presId="urn:microsoft.com/office/officeart/2016/7/layout/VerticalDownArrowProcess"/>
    <dgm:cxn modelId="{6071C31A-6586-44D8-9674-4C4F4549591F}" type="presParOf" srcId="{67F8F7A6-050A-448C-BA0B-C757195857FD}" destId="{53F9F3C9-512A-421B-8D3B-603D7AB3E2B6}" srcOrd="9" destOrd="0" presId="urn:microsoft.com/office/officeart/2016/7/layout/VerticalDownArrowProcess"/>
    <dgm:cxn modelId="{BC081AA2-EC03-404E-AF10-B399691B430C}" type="presParOf" srcId="{67F8F7A6-050A-448C-BA0B-C757195857FD}" destId="{1B800BC3-8E6E-4C74-AF2A-8D6658793278}" srcOrd="10" destOrd="0" presId="urn:microsoft.com/office/officeart/2016/7/layout/VerticalDownArrowProcess"/>
    <dgm:cxn modelId="{39F0ED52-2FD0-4A8C-9542-7B7C48E789E6}" type="presParOf" srcId="{1B800BC3-8E6E-4C74-AF2A-8D6658793278}" destId="{386EA8A3-3721-4322-BCF0-376817512543}" srcOrd="0" destOrd="0" presId="urn:microsoft.com/office/officeart/2016/7/layout/VerticalDownArrowProcess"/>
    <dgm:cxn modelId="{9A4A2EF6-6FCE-407C-807E-9707CCDE2EB3}" type="presParOf" srcId="{1B800BC3-8E6E-4C74-AF2A-8D6658793278}" destId="{97F873F3-AE5B-49C9-A343-2E5EBFB54465}" srcOrd="1" destOrd="0" presId="urn:microsoft.com/office/officeart/2016/7/layout/VerticalDownArrowProcess"/>
    <dgm:cxn modelId="{BDD6F0D1-8535-45FB-A40B-9E0485B2A3BE}" type="presParOf" srcId="{1B800BC3-8E6E-4C74-AF2A-8D6658793278}" destId="{E0E829D1-5F11-448B-B63A-57D91C00E181}"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902A24-151E-4116-9DE0-6E0B71E8E59C}" type="doc">
      <dgm:prSet loTypeId="urn:microsoft.com/office/officeart/2016/7/layout/ChevronBlockProcess" loCatId="process" qsTypeId="urn:microsoft.com/office/officeart/2005/8/quickstyle/simple1" qsCatId="simple" csTypeId="urn:microsoft.com/office/officeart/2005/8/colors/accent1_2" csCatId="accent1"/>
      <dgm:spPr/>
      <dgm:t>
        <a:bodyPr/>
        <a:lstStyle/>
        <a:p>
          <a:endParaRPr lang="en-US"/>
        </a:p>
      </dgm:t>
    </dgm:pt>
    <dgm:pt modelId="{443A1A50-D9E8-4C46-AF18-BA4AC5D17018}">
      <dgm:prSet/>
      <dgm:spPr/>
      <dgm:t>
        <a:bodyPr/>
        <a:lstStyle/>
        <a:p>
          <a:r>
            <a:rPr lang="en-US"/>
            <a:t>Import</a:t>
          </a:r>
        </a:p>
      </dgm:t>
    </dgm:pt>
    <dgm:pt modelId="{4DEA7972-6C5C-4DCA-8D6C-45151E1EAAFD}" type="parTrans" cxnId="{B75A19C3-AD2C-459C-8681-944C90222100}">
      <dgm:prSet/>
      <dgm:spPr/>
      <dgm:t>
        <a:bodyPr/>
        <a:lstStyle/>
        <a:p>
          <a:endParaRPr lang="en-US"/>
        </a:p>
      </dgm:t>
    </dgm:pt>
    <dgm:pt modelId="{22A44F5F-4E40-4BB0-B70E-BD11F702CE1F}" type="sibTrans" cxnId="{B75A19C3-AD2C-459C-8681-944C90222100}">
      <dgm:prSet/>
      <dgm:spPr/>
      <dgm:t>
        <a:bodyPr/>
        <a:lstStyle/>
        <a:p>
          <a:endParaRPr lang="en-US"/>
        </a:p>
      </dgm:t>
    </dgm:pt>
    <dgm:pt modelId="{9977C97B-D60A-4EE9-AB5F-F97EBFC3A4E5}">
      <dgm:prSet/>
      <dgm:spPr/>
      <dgm:t>
        <a:bodyPr/>
        <a:lstStyle/>
        <a:p>
          <a:r>
            <a:rPr lang="en-US" dirty="0"/>
            <a:t>Import raw data from .CSV file</a:t>
          </a:r>
        </a:p>
      </dgm:t>
    </dgm:pt>
    <dgm:pt modelId="{DA4D521E-31DF-436D-89E9-894C81C9B904}" type="parTrans" cxnId="{B8B56098-7C7A-4E48-ABA1-7FA27B65A0E1}">
      <dgm:prSet/>
      <dgm:spPr/>
      <dgm:t>
        <a:bodyPr/>
        <a:lstStyle/>
        <a:p>
          <a:endParaRPr lang="en-US"/>
        </a:p>
      </dgm:t>
    </dgm:pt>
    <dgm:pt modelId="{82F190B8-A962-4D6B-9713-347864403234}" type="sibTrans" cxnId="{B8B56098-7C7A-4E48-ABA1-7FA27B65A0E1}">
      <dgm:prSet/>
      <dgm:spPr/>
      <dgm:t>
        <a:bodyPr/>
        <a:lstStyle/>
        <a:p>
          <a:endParaRPr lang="en-US"/>
        </a:p>
      </dgm:t>
    </dgm:pt>
    <dgm:pt modelId="{536E8F37-9834-482D-8A14-50D972439274}">
      <dgm:prSet/>
      <dgm:spPr/>
      <dgm:t>
        <a:bodyPr/>
        <a:lstStyle/>
        <a:p>
          <a:r>
            <a:rPr lang="en-US"/>
            <a:t>Assign</a:t>
          </a:r>
        </a:p>
      </dgm:t>
    </dgm:pt>
    <dgm:pt modelId="{0915913D-DCA1-483C-83FF-B21099263A00}" type="parTrans" cxnId="{CEF398F7-8F8E-41FC-B124-1739A36DD94E}">
      <dgm:prSet/>
      <dgm:spPr/>
      <dgm:t>
        <a:bodyPr/>
        <a:lstStyle/>
        <a:p>
          <a:endParaRPr lang="en-US"/>
        </a:p>
      </dgm:t>
    </dgm:pt>
    <dgm:pt modelId="{6994BA76-CE5A-49BF-A055-09726AE8F5E2}" type="sibTrans" cxnId="{CEF398F7-8F8E-41FC-B124-1739A36DD94E}">
      <dgm:prSet/>
      <dgm:spPr/>
      <dgm:t>
        <a:bodyPr/>
        <a:lstStyle/>
        <a:p>
          <a:endParaRPr lang="en-US"/>
        </a:p>
      </dgm:t>
    </dgm:pt>
    <dgm:pt modelId="{695EC9AB-5AA1-43EC-BE3D-B7EC08BFFCA2}">
      <dgm:prSet/>
      <dgm:spPr/>
      <dgm:t>
        <a:bodyPr/>
        <a:lstStyle/>
        <a:p>
          <a:r>
            <a:rPr lang="en-US" dirty="0"/>
            <a:t>Assign names and labels</a:t>
          </a:r>
        </a:p>
      </dgm:t>
    </dgm:pt>
    <dgm:pt modelId="{ED8C9EF5-3B9E-4355-B4CF-CD20FB4D7D22}" type="parTrans" cxnId="{6417599B-A95D-43ED-BBB6-776C84177E3E}">
      <dgm:prSet/>
      <dgm:spPr/>
      <dgm:t>
        <a:bodyPr/>
        <a:lstStyle/>
        <a:p>
          <a:endParaRPr lang="en-US"/>
        </a:p>
      </dgm:t>
    </dgm:pt>
    <dgm:pt modelId="{CF84136C-DAFB-434A-A487-057B1C3E0A37}" type="sibTrans" cxnId="{6417599B-A95D-43ED-BBB6-776C84177E3E}">
      <dgm:prSet/>
      <dgm:spPr/>
      <dgm:t>
        <a:bodyPr/>
        <a:lstStyle/>
        <a:p>
          <a:endParaRPr lang="en-US"/>
        </a:p>
      </dgm:t>
    </dgm:pt>
    <dgm:pt modelId="{554FD4D3-C7C3-4916-BD61-2EC99214AE37}">
      <dgm:prSet/>
      <dgm:spPr/>
      <dgm:t>
        <a:bodyPr/>
        <a:lstStyle/>
        <a:p>
          <a:r>
            <a:rPr lang="en-US"/>
            <a:t>Declare</a:t>
          </a:r>
        </a:p>
      </dgm:t>
    </dgm:pt>
    <dgm:pt modelId="{94ED58B0-1C8D-4198-B176-E3E22033381D}" type="parTrans" cxnId="{EDA26D94-620A-4A6A-94DD-F4D831D23128}">
      <dgm:prSet/>
      <dgm:spPr/>
      <dgm:t>
        <a:bodyPr/>
        <a:lstStyle/>
        <a:p>
          <a:endParaRPr lang="en-US"/>
        </a:p>
      </dgm:t>
    </dgm:pt>
    <dgm:pt modelId="{8E9BBE06-B69B-455D-8282-C1A40D956B55}" type="sibTrans" cxnId="{EDA26D94-620A-4A6A-94DD-F4D831D23128}">
      <dgm:prSet/>
      <dgm:spPr/>
      <dgm:t>
        <a:bodyPr/>
        <a:lstStyle/>
        <a:p>
          <a:endParaRPr lang="en-US"/>
        </a:p>
      </dgm:t>
    </dgm:pt>
    <dgm:pt modelId="{C8A3006B-013D-4E6E-B271-C518A58ABA25}">
      <dgm:prSet/>
      <dgm:spPr/>
      <dgm:t>
        <a:bodyPr/>
        <a:lstStyle/>
        <a:p>
          <a:r>
            <a:rPr lang="en-US"/>
            <a:t>Declare arrays to store column-specific data</a:t>
          </a:r>
        </a:p>
      </dgm:t>
    </dgm:pt>
    <dgm:pt modelId="{8CB1AE56-742F-499A-84CF-7CDDB5BD73CA}" type="parTrans" cxnId="{57E879EA-04F9-4392-86E3-5BE31A0D8EE7}">
      <dgm:prSet/>
      <dgm:spPr/>
      <dgm:t>
        <a:bodyPr/>
        <a:lstStyle/>
        <a:p>
          <a:endParaRPr lang="en-US"/>
        </a:p>
      </dgm:t>
    </dgm:pt>
    <dgm:pt modelId="{118D7B00-3980-4762-AE83-8962086E99F3}" type="sibTrans" cxnId="{57E879EA-04F9-4392-86E3-5BE31A0D8EE7}">
      <dgm:prSet/>
      <dgm:spPr/>
      <dgm:t>
        <a:bodyPr/>
        <a:lstStyle/>
        <a:p>
          <a:endParaRPr lang="en-US"/>
        </a:p>
      </dgm:t>
    </dgm:pt>
    <dgm:pt modelId="{8CDD0A73-A634-4114-8E1F-26607187EAC2}">
      <dgm:prSet/>
      <dgm:spPr/>
      <dgm:t>
        <a:bodyPr/>
        <a:lstStyle/>
        <a:p>
          <a:r>
            <a:rPr lang="en-US"/>
            <a:t>Store</a:t>
          </a:r>
        </a:p>
      </dgm:t>
    </dgm:pt>
    <dgm:pt modelId="{0FE623EB-02BD-4FCC-AAAA-8402185612F0}" type="parTrans" cxnId="{308D3AB1-0927-4BA1-963F-26003F0EA718}">
      <dgm:prSet/>
      <dgm:spPr/>
      <dgm:t>
        <a:bodyPr/>
        <a:lstStyle/>
        <a:p>
          <a:endParaRPr lang="en-US"/>
        </a:p>
      </dgm:t>
    </dgm:pt>
    <dgm:pt modelId="{A4E3F6BC-64AF-43E4-A0AD-18E465482877}" type="sibTrans" cxnId="{308D3AB1-0927-4BA1-963F-26003F0EA718}">
      <dgm:prSet/>
      <dgm:spPr/>
      <dgm:t>
        <a:bodyPr/>
        <a:lstStyle/>
        <a:p>
          <a:endParaRPr lang="en-US"/>
        </a:p>
      </dgm:t>
    </dgm:pt>
    <dgm:pt modelId="{F83B68B6-0110-40B4-8F7B-995E4260C23A}">
      <dgm:prSet/>
      <dgm:spPr/>
      <dgm:t>
        <a:bodyPr/>
        <a:lstStyle/>
        <a:p>
          <a:r>
            <a:rPr lang="en-US"/>
            <a:t>Store column-specific data in arrays</a:t>
          </a:r>
        </a:p>
      </dgm:t>
    </dgm:pt>
    <dgm:pt modelId="{7EB3B8ED-81CA-40B4-AE17-50E8A664B63E}" type="parTrans" cxnId="{A4B0C344-0534-476F-ADB7-7CF53A7D0A9C}">
      <dgm:prSet/>
      <dgm:spPr/>
      <dgm:t>
        <a:bodyPr/>
        <a:lstStyle/>
        <a:p>
          <a:endParaRPr lang="en-US"/>
        </a:p>
      </dgm:t>
    </dgm:pt>
    <dgm:pt modelId="{DBF745FB-8E8B-4C62-9F42-053F3F53BCAB}" type="sibTrans" cxnId="{A4B0C344-0534-476F-ADB7-7CF53A7D0A9C}">
      <dgm:prSet/>
      <dgm:spPr/>
      <dgm:t>
        <a:bodyPr/>
        <a:lstStyle/>
        <a:p>
          <a:endParaRPr lang="en-US"/>
        </a:p>
      </dgm:t>
    </dgm:pt>
    <dgm:pt modelId="{F8457B6F-7CB1-4EB0-B372-77E8DD5E751D}">
      <dgm:prSet/>
      <dgm:spPr/>
      <dgm:t>
        <a:bodyPr/>
        <a:lstStyle/>
        <a:p>
          <a:r>
            <a:rPr lang="en-US"/>
            <a:t>Store</a:t>
          </a:r>
        </a:p>
      </dgm:t>
    </dgm:pt>
    <dgm:pt modelId="{B77AA81C-FC5C-4580-990A-6BB108A7F265}" type="parTrans" cxnId="{3CD4D8DA-6804-4B36-8898-73B91C56F9B5}">
      <dgm:prSet/>
      <dgm:spPr/>
      <dgm:t>
        <a:bodyPr/>
        <a:lstStyle/>
        <a:p>
          <a:endParaRPr lang="en-US"/>
        </a:p>
      </dgm:t>
    </dgm:pt>
    <dgm:pt modelId="{AFB54A8C-2736-48C4-9A27-AC97E31FAA10}" type="sibTrans" cxnId="{3CD4D8DA-6804-4B36-8898-73B91C56F9B5}">
      <dgm:prSet/>
      <dgm:spPr/>
      <dgm:t>
        <a:bodyPr/>
        <a:lstStyle/>
        <a:p>
          <a:endParaRPr lang="en-US"/>
        </a:p>
      </dgm:t>
    </dgm:pt>
    <dgm:pt modelId="{A2407FAE-BD8A-486D-89BE-C0F9758673AE}">
      <dgm:prSet/>
      <dgm:spPr/>
      <dgm:t>
        <a:bodyPr/>
        <a:lstStyle/>
        <a:p>
          <a:r>
            <a:rPr lang="en-US"/>
            <a:t>Store arrays into dictionary for ease of access</a:t>
          </a:r>
        </a:p>
      </dgm:t>
    </dgm:pt>
    <dgm:pt modelId="{ED91EEDD-04D7-4EEC-869A-23FB7CE250FB}" type="parTrans" cxnId="{7ACB38A5-3E3B-49BA-AA9C-864175DBC41A}">
      <dgm:prSet/>
      <dgm:spPr/>
      <dgm:t>
        <a:bodyPr/>
        <a:lstStyle/>
        <a:p>
          <a:endParaRPr lang="en-US"/>
        </a:p>
      </dgm:t>
    </dgm:pt>
    <dgm:pt modelId="{495C8F2F-381A-4FBE-88D5-F1F86E8C1A36}" type="sibTrans" cxnId="{7ACB38A5-3E3B-49BA-AA9C-864175DBC41A}">
      <dgm:prSet/>
      <dgm:spPr/>
      <dgm:t>
        <a:bodyPr/>
        <a:lstStyle/>
        <a:p>
          <a:endParaRPr lang="en-US"/>
        </a:p>
      </dgm:t>
    </dgm:pt>
    <dgm:pt modelId="{392B49D7-AB0F-4884-BD42-3BEB2F576DBE}">
      <dgm:prSet/>
      <dgm:spPr/>
      <dgm:t>
        <a:bodyPr/>
        <a:lstStyle/>
        <a:p>
          <a:r>
            <a:rPr lang="en-US"/>
            <a:t>Add</a:t>
          </a:r>
        </a:p>
      </dgm:t>
    </dgm:pt>
    <dgm:pt modelId="{E6DF7DF2-9193-48E9-8283-42B1038B0EF0}" type="parTrans" cxnId="{EE8E6C3C-DECC-409D-A382-212DF3ED57E9}">
      <dgm:prSet/>
      <dgm:spPr/>
      <dgm:t>
        <a:bodyPr/>
        <a:lstStyle/>
        <a:p>
          <a:endParaRPr lang="en-US"/>
        </a:p>
      </dgm:t>
    </dgm:pt>
    <dgm:pt modelId="{B0EE725A-C9F4-4B5B-A9D5-23BF8B0646C3}" type="sibTrans" cxnId="{EE8E6C3C-DECC-409D-A382-212DF3ED57E9}">
      <dgm:prSet/>
      <dgm:spPr/>
      <dgm:t>
        <a:bodyPr/>
        <a:lstStyle/>
        <a:p>
          <a:endParaRPr lang="en-US"/>
        </a:p>
      </dgm:t>
    </dgm:pt>
    <dgm:pt modelId="{FC2352A9-778E-4158-9EC6-174C1920EDB5}">
      <dgm:prSet/>
      <dgm:spPr/>
      <dgm:t>
        <a:bodyPr/>
        <a:lstStyle/>
        <a:p>
          <a:r>
            <a:rPr lang="en-US"/>
            <a:t>Add additional logic to further cleanse and simplify dataset</a:t>
          </a:r>
        </a:p>
      </dgm:t>
    </dgm:pt>
    <dgm:pt modelId="{A42FDB76-8B78-41D2-AC8C-70FF393E9841}" type="parTrans" cxnId="{364DEE85-26AE-4D1B-A4E0-2ED007A11048}">
      <dgm:prSet/>
      <dgm:spPr/>
      <dgm:t>
        <a:bodyPr/>
        <a:lstStyle/>
        <a:p>
          <a:endParaRPr lang="en-US"/>
        </a:p>
      </dgm:t>
    </dgm:pt>
    <dgm:pt modelId="{8DF258C3-C380-43DE-8538-26FE3A8EA1FC}" type="sibTrans" cxnId="{364DEE85-26AE-4D1B-A4E0-2ED007A11048}">
      <dgm:prSet/>
      <dgm:spPr/>
      <dgm:t>
        <a:bodyPr/>
        <a:lstStyle/>
        <a:p>
          <a:endParaRPr lang="en-US"/>
        </a:p>
      </dgm:t>
    </dgm:pt>
    <dgm:pt modelId="{41FF25E8-8E5B-4E35-8EF5-D534E6993B70}" type="pres">
      <dgm:prSet presAssocID="{74902A24-151E-4116-9DE0-6E0B71E8E59C}" presName="Name0" presStyleCnt="0">
        <dgm:presLayoutVars>
          <dgm:dir/>
          <dgm:animLvl val="lvl"/>
          <dgm:resizeHandles val="exact"/>
        </dgm:presLayoutVars>
      </dgm:prSet>
      <dgm:spPr/>
    </dgm:pt>
    <dgm:pt modelId="{6345982D-E151-4789-9857-E3BCC401C9AB}" type="pres">
      <dgm:prSet presAssocID="{443A1A50-D9E8-4C46-AF18-BA4AC5D17018}" presName="composite" presStyleCnt="0"/>
      <dgm:spPr/>
    </dgm:pt>
    <dgm:pt modelId="{25E8F0D5-C21D-4592-8DC8-0586AFBF7E34}" type="pres">
      <dgm:prSet presAssocID="{443A1A50-D9E8-4C46-AF18-BA4AC5D17018}" presName="parTx" presStyleLbl="alignNode1" presStyleIdx="0" presStyleCnt="6">
        <dgm:presLayoutVars>
          <dgm:chMax val="0"/>
          <dgm:chPref val="0"/>
        </dgm:presLayoutVars>
      </dgm:prSet>
      <dgm:spPr/>
    </dgm:pt>
    <dgm:pt modelId="{570A8FD2-D6D8-425C-98FC-4BCD81606F09}" type="pres">
      <dgm:prSet presAssocID="{443A1A50-D9E8-4C46-AF18-BA4AC5D17018}" presName="desTx" presStyleLbl="alignAccFollowNode1" presStyleIdx="0" presStyleCnt="6">
        <dgm:presLayoutVars/>
      </dgm:prSet>
      <dgm:spPr/>
    </dgm:pt>
    <dgm:pt modelId="{536B59D6-6F9A-4565-996A-4D6B43A99810}" type="pres">
      <dgm:prSet presAssocID="{22A44F5F-4E40-4BB0-B70E-BD11F702CE1F}" presName="space" presStyleCnt="0"/>
      <dgm:spPr/>
    </dgm:pt>
    <dgm:pt modelId="{833A87BD-1AB5-48C7-96A9-6137C8DE292C}" type="pres">
      <dgm:prSet presAssocID="{536E8F37-9834-482D-8A14-50D972439274}" presName="composite" presStyleCnt="0"/>
      <dgm:spPr/>
    </dgm:pt>
    <dgm:pt modelId="{2EBD35C8-265E-4204-8822-BDA8C623F653}" type="pres">
      <dgm:prSet presAssocID="{536E8F37-9834-482D-8A14-50D972439274}" presName="parTx" presStyleLbl="alignNode1" presStyleIdx="1" presStyleCnt="6">
        <dgm:presLayoutVars>
          <dgm:chMax val="0"/>
          <dgm:chPref val="0"/>
        </dgm:presLayoutVars>
      </dgm:prSet>
      <dgm:spPr/>
    </dgm:pt>
    <dgm:pt modelId="{586E21A8-BBC8-4285-9A2B-102664150F45}" type="pres">
      <dgm:prSet presAssocID="{536E8F37-9834-482D-8A14-50D972439274}" presName="desTx" presStyleLbl="alignAccFollowNode1" presStyleIdx="1" presStyleCnt="6">
        <dgm:presLayoutVars/>
      </dgm:prSet>
      <dgm:spPr/>
    </dgm:pt>
    <dgm:pt modelId="{1192CAF1-C392-46F4-B287-1CF16E1DC307}" type="pres">
      <dgm:prSet presAssocID="{6994BA76-CE5A-49BF-A055-09726AE8F5E2}" presName="space" presStyleCnt="0"/>
      <dgm:spPr/>
    </dgm:pt>
    <dgm:pt modelId="{9F65502A-9F6B-4593-9FF3-CDB779C289C7}" type="pres">
      <dgm:prSet presAssocID="{554FD4D3-C7C3-4916-BD61-2EC99214AE37}" presName="composite" presStyleCnt="0"/>
      <dgm:spPr/>
    </dgm:pt>
    <dgm:pt modelId="{F55E747C-191D-4613-A515-D57081BEEFBA}" type="pres">
      <dgm:prSet presAssocID="{554FD4D3-C7C3-4916-BD61-2EC99214AE37}" presName="parTx" presStyleLbl="alignNode1" presStyleIdx="2" presStyleCnt="6">
        <dgm:presLayoutVars>
          <dgm:chMax val="0"/>
          <dgm:chPref val="0"/>
        </dgm:presLayoutVars>
      </dgm:prSet>
      <dgm:spPr/>
    </dgm:pt>
    <dgm:pt modelId="{FF4CCFAB-6C3A-4460-8134-9419EC0D3B75}" type="pres">
      <dgm:prSet presAssocID="{554FD4D3-C7C3-4916-BD61-2EC99214AE37}" presName="desTx" presStyleLbl="alignAccFollowNode1" presStyleIdx="2" presStyleCnt="6">
        <dgm:presLayoutVars/>
      </dgm:prSet>
      <dgm:spPr/>
    </dgm:pt>
    <dgm:pt modelId="{61023490-07C1-467A-9DFA-416CAB1ED54D}" type="pres">
      <dgm:prSet presAssocID="{8E9BBE06-B69B-455D-8282-C1A40D956B55}" presName="space" presStyleCnt="0"/>
      <dgm:spPr/>
    </dgm:pt>
    <dgm:pt modelId="{DF74A34C-ED01-4053-831A-C0EF860ADF99}" type="pres">
      <dgm:prSet presAssocID="{8CDD0A73-A634-4114-8E1F-26607187EAC2}" presName="composite" presStyleCnt="0"/>
      <dgm:spPr/>
    </dgm:pt>
    <dgm:pt modelId="{B44A4D63-4093-4E59-AC51-0386FB7073AF}" type="pres">
      <dgm:prSet presAssocID="{8CDD0A73-A634-4114-8E1F-26607187EAC2}" presName="parTx" presStyleLbl="alignNode1" presStyleIdx="3" presStyleCnt="6">
        <dgm:presLayoutVars>
          <dgm:chMax val="0"/>
          <dgm:chPref val="0"/>
        </dgm:presLayoutVars>
      </dgm:prSet>
      <dgm:spPr/>
    </dgm:pt>
    <dgm:pt modelId="{5B173045-F291-42E1-9B92-953BCF7AA546}" type="pres">
      <dgm:prSet presAssocID="{8CDD0A73-A634-4114-8E1F-26607187EAC2}" presName="desTx" presStyleLbl="alignAccFollowNode1" presStyleIdx="3" presStyleCnt="6">
        <dgm:presLayoutVars/>
      </dgm:prSet>
      <dgm:spPr/>
    </dgm:pt>
    <dgm:pt modelId="{AA1A93E8-B3FD-4A54-90AF-25EEF980859C}" type="pres">
      <dgm:prSet presAssocID="{A4E3F6BC-64AF-43E4-A0AD-18E465482877}" presName="space" presStyleCnt="0"/>
      <dgm:spPr/>
    </dgm:pt>
    <dgm:pt modelId="{380356EF-0794-4305-A3C1-66F0D7237163}" type="pres">
      <dgm:prSet presAssocID="{F8457B6F-7CB1-4EB0-B372-77E8DD5E751D}" presName="composite" presStyleCnt="0"/>
      <dgm:spPr/>
    </dgm:pt>
    <dgm:pt modelId="{30035671-03E6-413B-90ED-03B88AF80B79}" type="pres">
      <dgm:prSet presAssocID="{F8457B6F-7CB1-4EB0-B372-77E8DD5E751D}" presName="parTx" presStyleLbl="alignNode1" presStyleIdx="4" presStyleCnt="6">
        <dgm:presLayoutVars>
          <dgm:chMax val="0"/>
          <dgm:chPref val="0"/>
        </dgm:presLayoutVars>
      </dgm:prSet>
      <dgm:spPr/>
    </dgm:pt>
    <dgm:pt modelId="{BDCBDE56-9723-469D-A612-700602EDAD03}" type="pres">
      <dgm:prSet presAssocID="{F8457B6F-7CB1-4EB0-B372-77E8DD5E751D}" presName="desTx" presStyleLbl="alignAccFollowNode1" presStyleIdx="4" presStyleCnt="6">
        <dgm:presLayoutVars/>
      </dgm:prSet>
      <dgm:spPr/>
    </dgm:pt>
    <dgm:pt modelId="{9DD1025F-6044-4822-9529-A0BA2B73454A}" type="pres">
      <dgm:prSet presAssocID="{AFB54A8C-2736-48C4-9A27-AC97E31FAA10}" presName="space" presStyleCnt="0"/>
      <dgm:spPr/>
    </dgm:pt>
    <dgm:pt modelId="{A16C0CA3-8FA1-40F2-8548-5F778933505F}" type="pres">
      <dgm:prSet presAssocID="{392B49D7-AB0F-4884-BD42-3BEB2F576DBE}" presName="composite" presStyleCnt="0"/>
      <dgm:spPr/>
    </dgm:pt>
    <dgm:pt modelId="{5D0A5E62-3B91-49C9-B902-8974FB450DE9}" type="pres">
      <dgm:prSet presAssocID="{392B49D7-AB0F-4884-BD42-3BEB2F576DBE}" presName="parTx" presStyleLbl="alignNode1" presStyleIdx="5" presStyleCnt="6">
        <dgm:presLayoutVars>
          <dgm:chMax val="0"/>
          <dgm:chPref val="0"/>
        </dgm:presLayoutVars>
      </dgm:prSet>
      <dgm:spPr/>
    </dgm:pt>
    <dgm:pt modelId="{C3A957C4-5958-415B-92DF-6DC51DAB78EE}" type="pres">
      <dgm:prSet presAssocID="{392B49D7-AB0F-4884-BD42-3BEB2F576DBE}" presName="desTx" presStyleLbl="alignAccFollowNode1" presStyleIdx="5" presStyleCnt="6">
        <dgm:presLayoutVars/>
      </dgm:prSet>
      <dgm:spPr/>
    </dgm:pt>
  </dgm:ptLst>
  <dgm:cxnLst>
    <dgm:cxn modelId="{00317A00-E728-4BF5-AFB5-B710E3F7CD42}" type="presOf" srcId="{74902A24-151E-4116-9DE0-6E0B71E8E59C}" destId="{41FF25E8-8E5B-4E35-8EF5-D534E6993B70}" srcOrd="0" destOrd="0" presId="urn:microsoft.com/office/officeart/2016/7/layout/ChevronBlockProcess"/>
    <dgm:cxn modelId="{32F89007-3C73-4F5B-8BE4-4395D329AF81}" type="presOf" srcId="{9977C97B-D60A-4EE9-AB5F-F97EBFC3A4E5}" destId="{570A8FD2-D6D8-425C-98FC-4BCD81606F09}" srcOrd="0" destOrd="0" presId="urn:microsoft.com/office/officeart/2016/7/layout/ChevronBlockProcess"/>
    <dgm:cxn modelId="{9827760D-A792-45CB-B333-38070E0BB642}" type="presOf" srcId="{443A1A50-D9E8-4C46-AF18-BA4AC5D17018}" destId="{25E8F0D5-C21D-4592-8DC8-0586AFBF7E34}" srcOrd="0" destOrd="0" presId="urn:microsoft.com/office/officeart/2016/7/layout/ChevronBlockProcess"/>
    <dgm:cxn modelId="{2110FE20-49E9-4001-90B7-52EB5C6CF1A0}" type="presOf" srcId="{A2407FAE-BD8A-486D-89BE-C0F9758673AE}" destId="{BDCBDE56-9723-469D-A612-700602EDAD03}" srcOrd="0" destOrd="0" presId="urn:microsoft.com/office/officeart/2016/7/layout/ChevronBlockProcess"/>
    <dgm:cxn modelId="{126CFF33-CA61-4A90-8E9A-A18DD369CE68}" type="presOf" srcId="{695EC9AB-5AA1-43EC-BE3D-B7EC08BFFCA2}" destId="{586E21A8-BBC8-4285-9A2B-102664150F45}" srcOrd="0" destOrd="0" presId="urn:microsoft.com/office/officeart/2016/7/layout/ChevronBlockProcess"/>
    <dgm:cxn modelId="{EE8E6C3C-DECC-409D-A382-212DF3ED57E9}" srcId="{74902A24-151E-4116-9DE0-6E0B71E8E59C}" destId="{392B49D7-AB0F-4884-BD42-3BEB2F576DBE}" srcOrd="5" destOrd="0" parTransId="{E6DF7DF2-9193-48E9-8283-42B1038B0EF0}" sibTransId="{B0EE725A-C9F4-4B5B-A9D5-23BF8B0646C3}"/>
    <dgm:cxn modelId="{94BEC33D-8F57-4B0E-9517-A831FF77AB87}" type="presOf" srcId="{536E8F37-9834-482D-8A14-50D972439274}" destId="{2EBD35C8-265E-4204-8822-BDA8C623F653}" srcOrd="0" destOrd="0" presId="urn:microsoft.com/office/officeart/2016/7/layout/ChevronBlockProcess"/>
    <dgm:cxn modelId="{A4B0C344-0534-476F-ADB7-7CF53A7D0A9C}" srcId="{8CDD0A73-A634-4114-8E1F-26607187EAC2}" destId="{F83B68B6-0110-40B4-8F7B-995E4260C23A}" srcOrd="0" destOrd="0" parTransId="{7EB3B8ED-81CA-40B4-AE17-50E8A664B63E}" sibTransId="{DBF745FB-8E8B-4C62-9F42-053F3F53BCAB}"/>
    <dgm:cxn modelId="{364DEE85-26AE-4D1B-A4E0-2ED007A11048}" srcId="{392B49D7-AB0F-4884-BD42-3BEB2F576DBE}" destId="{FC2352A9-778E-4158-9EC6-174C1920EDB5}" srcOrd="0" destOrd="0" parTransId="{A42FDB76-8B78-41D2-AC8C-70FF393E9841}" sibTransId="{8DF258C3-C380-43DE-8538-26FE3A8EA1FC}"/>
    <dgm:cxn modelId="{EDA26D94-620A-4A6A-94DD-F4D831D23128}" srcId="{74902A24-151E-4116-9DE0-6E0B71E8E59C}" destId="{554FD4D3-C7C3-4916-BD61-2EC99214AE37}" srcOrd="2" destOrd="0" parTransId="{94ED58B0-1C8D-4198-B176-E3E22033381D}" sibTransId="{8E9BBE06-B69B-455D-8282-C1A40D956B55}"/>
    <dgm:cxn modelId="{93EF4597-9957-462E-BE30-7BE613F7CB92}" type="presOf" srcId="{554FD4D3-C7C3-4916-BD61-2EC99214AE37}" destId="{F55E747C-191D-4613-A515-D57081BEEFBA}" srcOrd="0" destOrd="0" presId="urn:microsoft.com/office/officeart/2016/7/layout/ChevronBlockProcess"/>
    <dgm:cxn modelId="{B8B56098-7C7A-4E48-ABA1-7FA27B65A0E1}" srcId="{443A1A50-D9E8-4C46-AF18-BA4AC5D17018}" destId="{9977C97B-D60A-4EE9-AB5F-F97EBFC3A4E5}" srcOrd="0" destOrd="0" parTransId="{DA4D521E-31DF-436D-89E9-894C81C9B904}" sibTransId="{82F190B8-A962-4D6B-9713-347864403234}"/>
    <dgm:cxn modelId="{6417599B-A95D-43ED-BBB6-776C84177E3E}" srcId="{536E8F37-9834-482D-8A14-50D972439274}" destId="{695EC9AB-5AA1-43EC-BE3D-B7EC08BFFCA2}" srcOrd="0" destOrd="0" parTransId="{ED8C9EF5-3B9E-4355-B4CF-CD20FB4D7D22}" sibTransId="{CF84136C-DAFB-434A-A487-057B1C3E0A37}"/>
    <dgm:cxn modelId="{7ACB38A5-3E3B-49BA-AA9C-864175DBC41A}" srcId="{F8457B6F-7CB1-4EB0-B372-77E8DD5E751D}" destId="{A2407FAE-BD8A-486D-89BE-C0F9758673AE}" srcOrd="0" destOrd="0" parTransId="{ED91EEDD-04D7-4EEC-869A-23FB7CE250FB}" sibTransId="{495C8F2F-381A-4FBE-88D5-F1F86E8C1A36}"/>
    <dgm:cxn modelId="{308D3AB1-0927-4BA1-963F-26003F0EA718}" srcId="{74902A24-151E-4116-9DE0-6E0B71E8E59C}" destId="{8CDD0A73-A634-4114-8E1F-26607187EAC2}" srcOrd="3" destOrd="0" parTransId="{0FE623EB-02BD-4FCC-AAAA-8402185612F0}" sibTransId="{A4E3F6BC-64AF-43E4-A0AD-18E465482877}"/>
    <dgm:cxn modelId="{0688D1B9-64C4-4E4B-A7DA-168E1C94E8EA}" type="presOf" srcId="{392B49D7-AB0F-4884-BD42-3BEB2F576DBE}" destId="{5D0A5E62-3B91-49C9-B902-8974FB450DE9}" srcOrd="0" destOrd="0" presId="urn:microsoft.com/office/officeart/2016/7/layout/ChevronBlockProcess"/>
    <dgm:cxn modelId="{B75A19C3-AD2C-459C-8681-944C90222100}" srcId="{74902A24-151E-4116-9DE0-6E0B71E8E59C}" destId="{443A1A50-D9E8-4C46-AF18-BA4AC5D17018}" srcOrd="0" destOrd="0" parTransId="{4DEA7972-6C5C-4DCA-8D6C-45151E1EAAFD}" sibTransId="{22A44F5F-4E40-4BB0-B70E-BD11F702CE1F}"/>
    <dgm:cxn modelId="{2763CFCE-4C43-431F-99E6-4F37524875D0}" type="presOf" srcId="{8CDD0A73-A634-4114-8E1F-26607187EAC2}" destId="{B44A4D63-4093-4E59-AC51-0386FB7073AF}" srcOrd="0" destOrd="0" presId="urn:microsoft.com/office/officeart/2016/7/layout/ChevronBlockProcess"/>
    <dgm:cxn modelId="{E343ADDA-6468-4F52-9BD8-D264D0F89C66}" type="presOf" srcId="{F8457B6F-7CB1-4EB0-B372-77E8DD5E751D}" destId="{30035671-03E6-413B-90ED-03B88AF80B79}" srcOrd="0" destOrd="0" presId="urn:microsoft.com/office/officeart/2016/7/layout/ChevronBlockProcess"/>
    <dgm:cxn modelId="{3CD4D8DA-6804-4B36-8898-73B91C56F9B5}" srcId="{74902A24-151E-4116-9DE0-6E0B71E8E59C}" destId="{F8457B6F-7CB1-4EB0-B372-77E8DD5E751D}" srcOrd="4" destOrd="0" parTransId="{B77AA81C-FC5C-4580-990A-6BB108A7F265}" sibTransId="{AFB54A8C-2736-48C4-9A27-AC97E31FAA10}"/>
    <dgm:cxn modelId="{57E879EA-04F9-4392-86E3-5BE31A0D8EE7}" srcId="{554FD4D3-C7C3-4916-BD61-2EC99214AE37}" destId="{C8A3006B-013D-4E6E-B271-C518A58ABA25}" srcOrd="0" destOrd="0" parTransId="{8CB1AE56-742F-499A-84CF-7CDDB5BD73CA}" sibTransId="{118D7B00-3980-4762-AE83-8962086E99F3}"/>
    <dgm:cxn modelId="{0D9010F0-A7AB-4A6C-A459-8E2386B72F49}" type="presOf" srcId="{C8A3006B-013D-4E6E-B271-C518A58ABA25}" destId="{FF4CCFAB-6C3A-4460-8134-9419EC0D3B75}" srcOrd="0" destOrd="0" presId="urn:microsoft.com/office/officeart/2016/7/layout/ChevronBlockProcess"/>
    <dgm:cxn modelId="{F0F6C8F0-28C9-4580-B429-B77B14E5ED7F}" type="presOf" srcId="{F83B68B6-0110-40B4-8F7B-995E4260C23A}" destId="{5B173045-F291-42E1-9B92-953BCF7AA546}" srcOrd="0" destOrd="0" presId="urn:microsoft.com/office/officeart/2016/7/layout/ChevronBlockProcess"/>
    <dgm:cxn modelId="{B3F927F5-FF72-459D-95B6-BF5A4B6419BD}" type="presOf" srcId="{FC2352A9-778E-4158-9EC6-174C1920EDB5}" destId="{C3A957C4-5958-415B-92DF-6DC51DAB78EE}" srcOrd="0" destOrd="0" presId="urn:microsoft.com/office/officeart/2016/7/layout/ChevronBlockProcess"/>
    <dgm:cxn modelId="{CEF398F7-8F8E-41FC-B124-1739A36DD94E}" srcId="{74902A24-151E-4116-9DE0-6E0B71E8E59C}" destId="{536E8F37-9834-482D-8A14-50D972439274}" srcOrd="1" destOrd="0" parTransId="{0915913D-DCA1-483C-83FF-B21099263A00}" sibTransId="{6994BA76-CE5A-49BF-A055-09726AE8F5E2}"/>
    <dgm:cxn modelId="{1AEE9343-1808-4FE5-A315-38B8C450A70D}" type="presParOf" srcId="{41FF25E8-8E5B-4E35-8EF5-D534E6993B70}" destId="{6345982D-E151-4789-9857-E3BCC401C9AB}" srcOrd="0" destOrd="0" presId="urn:microsoft.com/office/officeart/2016/7/layout/ChevronBlockProcess"/>
    <dgm:cxn modelId="{A9F7AE56-2AEB-4FC8-8AFF-AEB9BD52A94E}" type="presParOf" srcId="{6345982D-E151-4789-9857-E3BCC401C9AB}" destId="{25E8F0D5-C21D-4592-8DC8-0586AFBF7E34}" srcOrd="0" destOrd="0" presId="urn:microsoft.com/office/officeart/2016/7/layout/ChevronBlockProcess"/>
    <dgm:cxn modelId="{0730FCD9-DE98-4602-86B1-34A2C4366514}" type="presParOf" srcId="{6345982D-E151-4789-9857-E3BCC401C9AB}" destId="{570A8FD2-D6D8-425C-98FC-4BCD81606F09}" srcOrd="1" destOrd="0" presId="urn:microsoft.com/office/officeart/2016/7/layout/ChevronBlockProcess"/>
    <dgm:cxn modelId="{8956AB20-C6E8-4C8C-A73C-2EF925AF5D45}" type="presParOf" srcId="{41FF25E8-8E5B-4E35-8EF5-D534E6993B70}" destId="{536B59D6-6F9A-4565-996A-4D6B43A99810}" srcOrd="1" destOrd="0" presId="urn:microsoft.com/office/officeart/2016/7/layout/ChevronBlockProcess"/>
    <dgm:cxn modelId="{7BA13412-C72E-41FB-9E36-A67E68BB04C3}" type="presParOf" srcId="{41FF25E8-8E5B-4E35-8EF5-D534E6993B70}" destId="{833A87BD-1AB5-48C7-96A9-6137C8DE292C}" srcOrd="2" destOrd="0" presId="urn:microsoft.com/office/officeart/2016/7/layout/ChevronBlockProcess"/>
    <dgm:cxn modelId="{B4813830-DFBC-48B7-88F0-68B2D457DF96}" type="presParOf" srcId="{833A87BD-1AB5-48C7-96A9-6137C8DE292C}" destId="{2EBD35C8-265E-4204-8822-BDA8C623F653}" srcOrd="0" destOrd="0" presId="urn:microsoft.com/office/officeart/2016/7/layout/ChevronBlockProcess"/>
    <dgm:cxn modelId="{0A0DCA78-883F-4C74-BD54-ACE7BEF9662F}" type="presParOf" srcId="{833A87BD-1AB5-48C7-96A9-6137C8DE292C}" destId="{586E21A8-BBC8-4285-9A2B-102664150F45}" srcOrd="1" destOrd="0" presId="urn:microsoft.com/office/officeart/2016/7/layout/ChevronBlockProcess"/>
    <dgm:cxn modelId="{2142C57C-B0AD-4700-B621-BD4B5C3FED9E}" type="presParOf" srcId="{41FF25E8-8E5B-4E35-8EF5-D534E6993B70}" destId="{1192CAF1-C392-46F4-B287-1CF16E1DC307}" srcOrd="3" destOrd="0" presId="urn:microsoft.com/office/officeart/2016/7/layout/ChevronBlockProcess"/>
    <dgm:cxn modelId="{946FB9AB-78C7-44AA-8A03-9260CA96D282}" type="presParOf" srcId="{41FF25E8-8E5B-4E35-8EF5-D534E6993B70}" destId="{9F65502A-9F6B-4593-9FF3-CDB779C289C7}" srcOrd="4" destOrd="0" presId="urn:microsoft.com/office/officeart/2016/7/layout/ChevronBlockProcess"/>
    <dgm:cxn modelId="{6DFD6CAA-B032-4DC4-B389-0E04C510DEC4}" type="presParOf" srcId="{9F65502A-9F6B-4593-9FF3-CDB779C289C7}" destId="{F55E747C-191D-4613-A515-D57081BEEFBA}" srcOrd="0" destOrd="0" presId="urn:microsoft.com/office/officeart/2016/7/layout/ChevronBlockProcess"/>
    <dgm:cxn modelId="{76C7243F-4024-4DF6-A4E5-737EBA18FFB6}" type="presParOf" srcId="{9F65502A-9F6B-4593-9FF3-CDB779C289C7}" destId="{FF4CCFAB-6C3A-4460-8134-9419EC0D3B75}" srcOrd="1" destOrd="0" presId="urn:microsoft.com/office/officeart/2016/7/layout/ChevronBlockProcess"/>
    <dgm:cxn modelId="{6AE6963D-888C-4EF1-AA25-2F9ED9CB5F9A}" type="presParOf" srcId="{41FF25E8-8E5B-4E35-8EF5-D534E6993B70}" destId="{61023490-07C1-467A-9DFA-416CAB1ED54D}" srcOrd="5" destOrd="0" presId="urn:microsoft.com/office/officeart/2016/7/layout/ChevronBlockProcess"/>
    <dgm:cxn modelId="{5E1E3AF9-6826-4845-B5BF-47DCE3EC2AEE}" type="presParOf" srcId="{41FF25E8-8E5B-4E35-8EF5-D534E6993B70}" destId="{DF74A34C-ED01-4053-831A-C0EF860ADF99}" srcOrd="6" destOrd="0" presId="urn:microsoft.com/office/officeart/2016/7/layout/ChevronBlockProcess"/>
    <dgm:cxn modelId="{ED748487-B860-431C-9461-41E5D00A8A3F}" type="presParOf" srcId="{DF74A34C-ED01-4053-831A-C0EF860ADF99}" destId="{B44A4D63-4093-4E59-AC51-0386FB7073AF}" srcOrd="0" destOrd="0" presId="urn:microsoft.com/office/officeart/2016/7/layout/ChevronBlockProcess"/>
    <dgm:cxn modelId="{DA1E501C-6773-497B-8FA5-D6D167C3973E}" type="presParOf" srcId="{DF74A34C-ED01-4053-831A-C0EF860ADF99}" destId="{5B173045-F291-42E1-9B92-953BCF7AA546}" srcOrd="1" destOrd="0" presId="urn:microsoft.com/office/officeart/2016/7/layout/ChevronBlockProcess"/>
    <dgm:cxn modelId="{23A0C458-DB19-49EB-A638-FE37B442C03B}" type="presParOf" srcId="{41FF25E8-8E5B-4E35-8EF5-D534E6993B70}" destId="{AA1A93E8-B3FD-4A54-90AF-25EEF980859C}" srcOrd="7" destOrd="0" presId="urn:microsoft.com/office/officeart/2016/7/layout/ChevronBlockProcess"/>
    <dgm:cxn modelId="{14771B82-1203-47AC-9741-471BBB71DCC7}" type="presParOf" srcId="{41FF25E8-8E5B-4E35-8EF5-D534E6993B70}" destId="{380356EF-0794-4305-A3C1-66F0D7237163}" srcOrd="8" destOrd="0" presId="urn:microsoft.com/office/officeart/2016/7/layout/ChevronBlockProcess"/>
    <dgm:cxn modelId="{A8057CED-0207-487D-8CEB-50B9763F0211}" type="presParOf" srcId="{380356EF-0794-4305-A3C1-66F0D7237163}" destId="{30035671-03E6-413B-90ED-03B88AF80B79}" srcOrd="0" destOrd="0" presId="urn:microsoft.com/office/officeart/2016/7/layout/ChevronBlockProcess"/>
    <dgm:cxn modelId="{71E734F4-3D8F-4518-9746-39263763EEB4}" type="presParOf" srcId="{380356EF-0794-4305-A3C1-66F0D7237163}" destId="{BDCBDE56-9723-469D-A612-700602EDAD03}" srcOrd="1" destOrd="0" presId="urn:microsoft.com/office/officeart/2016/7/layout/ChevronBlockProcess"/>
    <dgm:cxn modelId="{596E8D23-BAFC-4B2F-AA1A-7D91CE3EEAA0}" type="presParOf" srcId="{41FF25E8-8E5B-4E35-8EF5-D534E6993B70}" destId="{9DD1025F-6044-4822-9529-A0BA2B73454A}" srcOrd="9" destOrd="0" presId="urn:microsoft.com/office/officeart/2016/7/layout/ChevronBlockProcess"/>
    <dgm:cxn modelId="{17A93783-8E91-4F5C-9C87-60A7E5D853FD}" type="presParOf" srcId="{41FF25E8-8E5B-4E35-8EF5-D534E6993B70}" destId="{A16C0CA3-8FA1-40F2-8548-5F778933505F}" srcOrd="10" destOrd="0" presId="urn:microsoft.com/office/officeart/2016/7/layout/ChevronBlockProcess"/>
    <dgm:cxn modelId="{72062899-AA18-4AF0-AABC-6C81729A20F1}" type="presParOf" srcId="{A16C0CA3-8FA1-40F2-8548-5F778933505F}" destId="{5D0A5E62-3B91-49C9-B902-8974FB450DE9}" srcOrd="0" destOrd="0" presId="urn:microsoft.com/office/officeart/2016/7/layout/ChevronBlockProcess"/>
    <dgm:cxn modelId="{F643B2FB-5A5A-4920-A3D3-B524EEA9E5A8}" type="presParOf" srcId="{A16C0CA3-8FA1-40F2-8548-5F778933505F}" destId="{C3A957C4-5958-415B-92DF-6DC51DAB78EE}"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A6888A-D19F-4776-952A-BDCB4ED607D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F0051707-50F7-44E1-8877-C71A857D5521}">
      <dgm:prSet/>
      <dgm:spPr/>
      <dgm:t>
        <a:bodyPr/>
        <a:lstStyle/>
        <a:p>
          <a:pPr algn="ctr"/>
          <a:r>
            <a:rPr lang="en-SG" dirty="0"/>
            <a:t>Analyse connections between </a:t>
          </a:r>
          <a:r>
            <a:rPr lang="en-SG" u="sng" dirty="0">
              <a:solidFill>
                <a:schemeClr val="accent1">
                  <a:lumMod val="75000"/>
                </a:schemeClr>
              </a:solidFill>
            </a:rPr>
            <a:t>differing number of rooms</a:t>
          </a:r>
          <a:r>
            <a:rPr lang="en-SG" u="none" dirty="0">
              <a:solidFill>
                <a:schemeClr val="accent1">
                  <a:lumMod val="75000"/>
                </a:schemeClr>
              </a:solidFill>
            </a:rPr>
            <a:t> </a:t>
          </a:r>
          <a:r>
            <a:rPr lang="en-SG" dirty="0"/>
            <a:t>within Singapore and </a:t>
          </a:r>
          <a:r>
            <a:rPr lang="en-SG" u="sng" dirty="0">
              <a:solidFill>
                <a:schemeClr val="accent1">
                  <a:lumMod val="75000"/>
                </a:schemeClr>
              </a:solidFill>
            </a:rPr>
            <a:t>price of property</a:t>
          </a:r>
          <a:r>
            <a:rPr lang="en-SG" dirty="0">
              <a:solidFill>
                <a:schemeClr val="accent1">
                  <a:lumMod val="75000"/>
                </a:schemeClr>
              </a:solidFill>
            </a:rPr>
            <a:t> </a:t>
          </a:r>
          <a:r>
            <a:rPr lang="en-SG" dirty="0"/>
            <a:t>within Singapore</a:t>
          </a:r>
          <a:endParaRPr lang="en-US" dirty="0"/>
        </a:p>
      </dgm:t>
    </dgm:pt>
    <dgm:pt modelId="{C9BA2748-BF14-4ED4-95B0-32640E75F59B}" type="parTrans" cxnId="{AF518F0A-1A46-4056-B6B6-EA0A026CAAC6}">
      <dgm:prSet/>
      <dgm:spPr/>
      <dgm:t>
        <a:bodyPr/>
        <a:lstStyle/>
        <a:p>
          <a:endParaRPr lang="en-US"/>
        </a:p>
      </dgm:t>
    </dgm:pt>
    <dgm:pt modelId="{365E0610-85F6-4E54-B407-2590B12AF8BA}" type="sibTrans" cxnId="{AF518F0A-1A46-4056-B6B6-EA0A026CAAC6}">
      <dgm:prSet/>
      <dgm:spPr/>
      <dgm:t>
        <a:bodyPr/>
        <a:lstStyle/>
        <a:p>
          <a:endParaRPr lang="en-US"/>
        </a:p>
      </dgm:t>
    </dgm:pt>
    <dgm:pt modelId="{82A631E9-08D1-42B1-B1C3-D700DEA9BA6D}">
      <dgm:prSet/>
      <dgm:spPr/>
      <dgm:t>
        <a:bodyPr/>
        <a:lstStyle/>
        <a:p>
          <a:pPr algn="ctr"/>
          <a:r>
            <a:rPr lang="en-SG" dirty="0"/>
            <a:t>Analyse relationship between differing estates in Singapore and its significance in the </a:t>
          </a:r>
          <a:r>
            <a:rPr lang="en-SG" u="sng" dirty="0">
              <a:solidFill>
                <a:schemeClr val="accent1">
                  <a:lumMod val="75000"/>
                </a:schemeClr>
              </a:solidFill>
            </a:rPr>
            <a:t>affecting of minimum, maximum and mean price</a:t>
          </a:r>
          <a:r>
            <a:rPr lang="en-SG" dirty="0">
              <a:solidFill>
                <a:schemeClr val="accent1">
                  <a:lumMod val="75000"/>
                </a:schemeClr>
              </a:solidFill>
            </a:rPr>
            <a:t> </a:t>
          </a:r>
          <a:r>
            <a:rPr lang="en-SG" dirty="0"/>
            <a:t>of housing units</a:t>
          </a:r>
          <a:endParaRPr lang="en-US" dirty="0"/>
        </a:p>
      </dgm:t>
    </dgm:pt>
    <dgm:pt modelId="{682D2469-2FB7-419D-BB28-DDF864574FDE}" type="parTrans" cxnId="{5DADD521-9B41-4395-A5A2-806662945F41}">
      <dgm:prSet/>
      <dgm:spPr/>
      <dgm:t>
        <a:bodyPr/>
        <a:lstStyle/>
        <a:p>
          <a:endParaRPr lang="en-US"/>
        </a:p>
      </dgm:t>
    </dgm:pt>
    <dgm:pt modelId="{1B93B431-B505-4AA9-999A-213994C66731}" type="sibTrans" cxnId="{5DADD521-9B41-4395-A5A2-806662945F41}">
      <dgm:prSet/>
      <dgm:spPr/>
      <dgm:t>
        <a:bodyPr/>
        <a:lstStyle/>
        <a:p>
          <a:endParaRPr lang="en-US"/>
        </a:p>
      </dgm:t>
    </dgm:pt>
    <dgm:pt modelId="{A03C5858-1B6B-41EC-8DE6-38839A4C8284}">
      <dgm:prSet/>
      <dgm:spPr/>
      <dgm:t>
        <a:bodyPr/>
        <a:lstStyle/>
        <a:p>
          <a:pPr algn="ctr"/>
          <a:r>
            <a:rPr lang="en-SG" dirty="0"/>
            <a:t>Analysis of correlations between </a:t>
          </a:r>
          <a:r>
            <a:rPr lang="en-SG" u="sng" dirty="0">
              <a:solidFill>
                <a:schemeClr val="accent1">
                  <a:lumMod val="75000"/>
                </a:schemeClr>
              </a:solidFill>
            </a:rPr>
            <a:t>time</a:t>
          </a:r>
          <a:r>
            <a:rPr lang="en-SG" dirty="0"/>
            <a:t> and its impact and influence on its </a:t>
          </a:r>
          <a:r>
            <a:rPr lang="en-SG" u="sng" dirty="0">
              <a:solidFill>
                <a:schemeClr val="accent1">
                  <a:lumMod val="75000"/>
                </a:schemeClr>
              </a:solidFill>
            </a:rPr>
            <a:t>respective sales index of property and price</a:t>
          </a:r>
          <a:endParaRPr lang="en-US" dirty="0">
            <a:solidFill>
              <a:schemeClr val="accent1">
                <a:lumMod val="75000"/>
              </a:schemeClr>
            </a:solidFill>
          </a:endParaRPr>
        </a:p>
      </dgm:t>
    </dgm:pt>
    <dgm:pt modelId="{2530F5D2-6EF2-4D42-B7BE-C68445D12A43}" type="parTrans" cxnId="{0D674B8C-5B7A-44C5-8ED2-E06D2E7260DC}">
      <dgm:prSet/>
      <dgm:spPr/>
      <dgm:t>
        <a:bodyPr/>
        <a:lstStyle/>
        <a:p>
          <a:endParaRPr lang="en-US"/>
        </a:p>
      </dgm:t>
    </dgm:pt>
    <dgm:pt modelId="{58A654E6-A4CF-47B4-A2B8-9217264C2E1E}" type="sibTrans" cxnId="{0D674B8C-5B7A-44C5-8ED2-E06D2E7260DC}">
      <dgm:prSet/>
      <dgm:spPr/>
      <dgm:t>
        <a:bodyPr/>
        <a:lstStyle/>
        <a:p>
          <a:endParaRPr lang="en-US"/>
        </a:p>
      </dgm:t>
    </dgm:pt>
    <dgm:pt modelId="{A07798CA-191E-4064-98BB-9D72E807A8B1}">
      <dgm:prSet/>
      <dgm:spPr/>
      <dgm:t>
        <a:bodyPr/>
        <a:lstStyle/>
        <a:p>
          <a:pPr algn="ctr"/>
          <a:r>
            <a:rPr lang="en-GB" dirty="0"/>
            <a:t>Analyse </a:t>
          </a:r>
          <a:r>
            <a:rPr lang="en-US" dirty="0"/>
            <a:t>associations between </a:t>
          </a:r>
          <a:r>
            <a:rPr lang="en-US" u="sng" dirty="0">
              <a:solidFill>
                <a:schemeClr val="accent1">
                  <a:lumMod val="75000"/>
                </a:schemeClr>
              </a:solidFill>
            </a:rPr>
            <a:t>average house prices, new flat bookings</a:t>
          </a:r>
          <a:r>
            <a:rPr lang="en-US" u="none" dirty="0">
              <a:solidFill>
                <a:schemeClr val="accent1">
                  <a:lumMod val="75000"/>
                </a:schemeClr>
              </a:solidFill>
            </a:rPr>
            <a:t> </a:t>
          </a:r>
          <a:r>
            <a:rPr lang="en-US" dirty="0"/>
            <a:t>and its impact on the </a:t>
          </a:r>
          <a:r>
            <a:rPr lang="en-US" u="sng" dirty="0">
              <a:solidFill>
                <a:schemeClr val="accent1">
                  <a:lumMod val="75000"/>
                </a:schemeClr>
              </a:solidFill>
            </a:rPr>
            <a:t>number of houses constructed</a:t>
          </a:r>
          <a:r>
            <a:rPr lang="en-US" dirty="0">
              <a:solidFill>
                <a:schemeClr val="accent1">
                  <a:lumMod val="75000"/>
                </a:schemeClr>
              </a:solidFill>
            </a:rPr>
            <a:t> </a:t>
          </a:r>
          <a:r>
            <a:rPr lang="en-US" dirty="0"/>
            <a:t>in Singapore</a:t>
          </a:r>
        </a:p>
      </dgm:t>
    </dgm:pt>
    <dgm:pt modelId="{FE9573D6-FE95-4EF2-8B35-1E75066930C6}" type="parTrans" cxnId="{079F2A2D-5A4A-4E9D-AD87-DD7D91940D5C}">
      <dgm:prSet/>
      <dgm:spPr/>
      <dgm:t>
        <a:bodyPr/>
        <a:lstStyle/>
        <a:p>
          <a:endParaRPr lang="en-US"/>
        </a:p>
      </dgm:t>
    </dgm:pt>
    <dgm:pt modelId="{1E617F46-6163-4D00-B124-B9C5DAF462D6}" type="sibTrans" cxnId="{079F2A2D-5A4A-4E9D-AD87-DD7D91940D5C}">
      <dgm:prSet/>
      <dgm:spPr/>
      <dgm:t>
        <a:bodyPr/>
        <a:lstStyle/>
        <a:p>
          <a:endParaRPr lang="en-US"/>
        </a:p>
      </dgm:t>
    </dgm:pt>
    <dgm:pt modelId="{703300E6-092A-4F2C-A7FA-59496DDA733D}">
      <dgm:prSet/>
      <dgm:spPr/>
      <dgm:t>
        <a:bodyPr/>
        <a:lstStyle/>
        <a:p>
          <a:pPr algn="l"/>
          <a:endParaRPr lang="en-US" dirty="0"/>
        </a:p>
        <a:p>
          <a:pPr algn="ctr"/>
          <a:r>
            <a:rPr lang="en-US" dirty="0"/>
            <a:t>Analyse the </a:t>
          </a:r>
          <a:r>
            <a:rPr lang="en-US" u="sng" dirty="0">
              <a:solidFill>
                <a:schemeClr val="accent1">
                  <a:lumMod val="75000"/>
                </a:schemeClr>
              </a:solidFill>
            </a:rPr>
            <a:t>population distribution of houses by region</a:t>
          </a:r>
          <a:r>
            <a:rPr lang="en-US" u="none" dirty="0">
              <a:solidFill>
                <a:schemeClr val="accent1">
                  <a:lumMod val="75000"/>
                </a:schemeClr>
              </a:solidFill>
            </a:rPr>
            <a:t> </a:t>
          </a:r>
          <a:r>
            <a:rPr lang="en-US" dirty="0"/>
            <a:t>in Singapore</a:t>
          </a:r>
        </a:p>
      </dgm:t>
    </dgm:pt>
    <dgm:pt modelId="{8A2506C4-453B-4E27-B45A-B19A4F346BE5}" type="parTrans" cxnId="{512971CF-F6C1-4004-BF87-D3973757F7AB}">
      <dgm:prSet/>
      <dgm:spPr/>
      <dgm:t>
        <a:bodyPr/>
        <a:lstStyle/>
        <a:p>
          <a:endParaRPr lang="en-US"/>
        </a:p>
      </dgm:t>
    </dgm:pt>
    <dgm:pt modelId="{A30D528B-0157-4782-970D-48CA1BD8078D}" type="sibTrans" cxnId="{512971CF-F6C1-4004-BF87-D3973757F7AB}">
      <dgm:prSet/>
      <dgm:spPr/>
      <dgm:t>
        <a:bodyPr/>
        <a:lstStyle/>
        <a:p>
          <a:endParaRPr lang="en-US"/>
        </a:p>
      </dgm:t>
    </dgm:pt>
    <dgm:pt modelId="{09232A9C-5B7B-43C1-8332-8A2792EDB298}">
      <dgm:prSet/>
      <dgm:spPr/>
      <dgm:t>
        <a:bodyPr/>
        <a:lstStyle/>
        <a:p>
          <a:pPr algn="ctr"/>
          <a:r>
            <a:rPr lang="en-US" dirty="0"/>
            <a:t>Display the </a:t>
          </a:r>
          <a:r>
            <a:rPr lang="en-US" u="sng" dirty="0">
              <a:solidFill>
                <a:schemeClr val="accent1">
                  <a:lumMod val="75000"/>
                </a:schemeClr>
              </a:solidFill>
            </a:rPr>
            <a:t>trend of year of completion</a:t>
          </a:r>
          <a:r>
            <a:rPr lang="en-US" u="none" dirty="0">
              <a:solidFill>
                <a:schemeClr val="tx1"/>
              </a:solidFill>
            </a:rPr>
            <a:t> of property </a:t>
          </a:r>
          <a:r>
            <a:rPr lang="en-US" dirty="0"/>
            <a:t>vs </a:t>
          </a:r>
          <a:r>
            <a:rPr lang="en-US" u="sng" dirty="0">
              <a:solidFill>
                <a:schemeClr val="accent1">
                  <a:lumMod val="75000"/>
                </a:schemeClr>
              </a:solidFill>
            </a:rPr>
            <a:t>maximum number of floors</a:t>
          </a:r>
          <a:r>
            <a:rPr lang="en-US" dirty="0"/>
            <a:t> for property </a:t>
          </a:r>
        </a:p>
      </dgm:t>
    </dgm:pt>
    <dgm:pt modelId="{8CF6CF2B-1EF1-4DED-B84D-893B3542F8F0}" type="parTrans" cxnId="{57E5D049-A973-4C0F-B35F-E9BEA4EE167C}">
      <dgm:prSet/>
      <dgm:spPr/>
      <dgm:t>
        <a:bodyPr/>
        <a:lstStyle/>
        <a:p>
          <a:endParaRPr lang="en-US"/>
        </a:p>
      </dgm:t>
    </dgm:pt>
    <dgm:pt modelId="{564E3F0F-BCE0-4043-8F29-B7B29E5A1D75}" type="sibTrans" cxnId="{57E5D049-A973-4C0F-B35F-E9BEA4EE167C}">
      <dgm:prSet/>
      <dgm:spPr/>
      <dgm:t>
        <a:bodyPr/>
        <a:lstStyle/>
        <a:p>
          <a:endParaRPr lang="en-US"/>
        </a:p>
      </dgm:t>
    </dgm:pt>
    <dgm:pt modelId="{A9105562-08FB-4CE2-9D96-196DD7A668DB}" type="pres">
      <dgm:prSet presAssocID="{30A6888A-D19F-4776-952A-BDCB4ED607D2}" presName="vert0" presStyleCnt="0">
        <dgm:presLayoutVars>
          <dgm:dir/>
          <dgm:animOne val="branch"/>
          <dgm:animLvl val="lvl"/>
        </dgm:presLayoutVars>
      </dgm:prSet>
      <dgm:spPr/>
    </dgm:pt>
    <dgm:pt modelId="{91B8CEB2-8355-4B01-AF4E-6629BBD952B4}" type="pres">
      <dgm:prSet presAssocID="{F0051707-50F7-44E1-8877-C71A857D5521}" presName="thickLine" presStyleLbl="alignNode1" presStyleIdx="0" presStyleCnt="6"/>
      <dgm:spPr/>
    </dgm:pt>
    <dgm:pt modelId="{546A8A39-57EE-4440-91DC-6004051277A1}" type="pres">
      <dgm:prSet presAssocID="{F0051707-50F7-44E1-8877-C71A857D5521}" presName="horz1" presStyleCnt="0"/>
      <dgm:spPr/>
    </dgm:pt>
    <dgm:pt modelId="{5C135563-8F04-4424-8459-0D2F03467FBF}" type="pres">
      <dgm:prSet presAssocID="{F0051707-50F7-44E1-8877-C71A857D5521}" presName="tx1" presStyleLbl="revTx" presStyleIdx="0" presStyleCnt="6"/>
      <dgm:spPr/>
    </dgm:pt>
    <dgm:pt modelId="{2B6B54FD-24A7-4954-95E3-E609736B4F14}" type="pres">
      <dgm:prSet presAssocID="{F0051707-50F7-44E1-8877-C71A857D5521}" presName="vert1" presStyleCnt="0"/>
      <dgm:spPr/>
    </dgm:pt>
    <dgm:pt modelId="{223AAF43-D6E3-43E8-9356-B9272A56667C}" type="pres">
      <dgm:prSet presAssocID="{82A631E9-08D1-42B1-B1C3-D700DEA9BA6D}" presName="thickLine" presStyleLbl="alignNode1" presStyleIdx="1" presStyleCnt="6"/>
      <dgm:spPr/>
    </dgm:pt>
    <dgm:pt modelId="{40C54581-3939-4D48-B76F-444E9454445A}" type="pres">
      <dgm:prSet presAssocID="{82A631E9-08D1-42B1-B1C3-D700DEA9BA6D}" presName="horz1" presStyleCnt="0"/>
      <dgm:spPr/>
    </dgm:pt>
    <dgm:pt modelId="{27D9E89E-1ADD-430E-B86D-CFF37EB577DB}" type="pres">
      <dgm:prSet presAssocID="{82A631E9-08D1-42B1-B1C3-D700DEA9BA6D}" presName="tx1" presStyleLbl="revTx" presStyleIdx="1" presStyleCnt="6"/>
      <dgm:spPr/>
    </dgm:pt>
    <dgm:pt modelId="{770C3285-0FB5-42C0-BD76-7E993F20EEF4}" type="pres">
      <dgm:prSet presAssocID="{82A631E9-08D1-42B1-B1C3-D700DEA9BA6D}" presName="vert1" presStyleCnt="0"/>
      <dgm:spPr/>
    </dgm:pt>
    <dgm:pt modelId="{7402ED22-D6CC-46B6-99E8-A3F489F4B6D2}" type="pres">
      <dgm:prSet presAssocID="{A03C5858-1B6B-41EC-8DE6-38839A4C8284}" presName="thickLine" presStyleLbl="alignNode1" presStyleIdx="2" presStyleCnt="6"/>
      <dgm:spPr/>
    </dgm:pt>
    <dgm:pt modelId="{24100EE0-3B6D-4E1C-B83A-F3FBB12B2BA7}" type="pres">
      <dgm:prSet presAssocID="{A03C5858-1B6B-41EC-8DE6-38839A4C8284}" presName="horz1" presStyleCnt="0"/>
      <dgm:spPr/>
    </dgm:pt>
    <dgm:pt modelId="{05ADA293-AD2B-42CF-9193-98B05B8AEED6}" type="pres">
      <dgm:prSet presAssocID="{A03C5858-1B6B-41EC-8DE6-38839A4C8284}" presName="tx1" presStyleLbl="revTx" presStyleIdx="2" presStyleCnt="6"/>
      <dgm:spPr/>
    </dgm:pt>
    <dgm:pt modelId="{E86BEAEC-1747-4512-BF3E-85CDBD65AA49}" type="pres">
      <dgm:prSet presAssocID="{A03C5858-1B6B-41EC-8DE6-38839A4C8284}" presName="vert1" presStyleCnt="0"/>
      <dgm:spPr/>
    </dgm:pt>
    <dgm:pt modelId="{E58C727F-FCDD-4B5E-858E-093CDEB534E2}" type="pres">
      <dgm:prSet presAssocID="{A07798CA-191E-4064-98BB-9D72E807A8B1}" presName="thickLine" presStyleLbl="alignNode1" presStyleIdx="3" presStyleCnt="6"/>
      <dgm:spPr/>
    </dgm:pt>
    <dgm:pt modelId="{3C576751-DD0B-43BE-A916-266588003844}" type="pres">
      <dgm:prSet presAssocID="{A07798CA-191E-4064-98BB-9D72E807A8B1}" presName="horz1" presStyleCnt="0"/>
      <dgm:spPr/>
    </dgm:pt>
    <dgm:pt modelId="{9180B30B-B8C4-456C-998D-EB9A1DE8E3A9}" type="pres">
      <dgm:prSet presAssocID="{A07798CA-191E-4064-98BB-9D72E807A8B1}" presName="tx1" presStyleLbl="revTx" presStyleIdx="3" presStyleCnt="6"/>
      <dgm:spPr/>
    </dgm:pt>
    <dgm:pt modelId="{3A6E0158-4FAF-4A0E-8FEA-B1E91331B027}" type="pres">
      <dgm:prSet presAssocID="{A07798CA-191E-4064-98BB-9D72E807A8B1}" presName="vert1" presStyleCnt="0"/>
      <dgm:spPr/>
    </dgm:pt>
    <dgm:pt modelId="{15AF0A4D-1AD5-4F60-BD15-279089EC8263}" type="pres">
      <dgm:prSet presAssocID="{703300E6-092A-4F2C-A7FA-59496DDA733D}" presName="thickLine" presStyleLbl="alignNode1" presStyleIdx="4" presStyleCnt="6"/>
      <dgm:spPr/>
    </dgm:pt>
    <dgm:pt modelId="{C6FCA579-DD19-4E9D-A0D1-3C3F3AF40461}" type="pres">
      <dgm:prSet presAssocID="{703300E6-092A-4F2C-A7FA-59496DDA733D}" presName="horz1" presStyleCnt="0"/>
      <dgm:spPr/>
    </dgm:pt>
    <dgm:pt modelId="{99EF9F20-D9A8-4AEB-9BCF-74596E790B19}" type="pres">
      <dgm:prSet presAssocID="{703300E6-092A-4F2C-A7FA-59496DDA733D}" presName="tx1" presStyleLbl="revTx" presStyleIdx="4" presStyleCnt="6"/>
      <dgm:spPr/>
    </dgm:pt>
    <dgm:pt modelId="{011EBE1F-78B2-456F-B36F-EBE1BB98E769}" type="pres">
      <dgm:prSet presAssocID="{703300E6-092A-4F2C-A7FA-59496DDA733D}" presName="vert1" presStyleCnt="0"/>
      <dgm:spPr/>
    </dgm:pt>
    <dgm:pt modelId="{CAE5C21C-26CE-45A8-A6D2-EF31E80620E2}" type="pres">
      <dgm:prSet presAssocID="{09232A9C-5B7B-43C1-8332-8A2792EDB298}" presName="thickLine" presStyleLbl="alignNode1" presStyleIdx="5" presStyleCnt="6"/>
      <dgm:spPr/>
    </dgm:pt>
    <dgm:pt modelId="{B1EAB0AB-A749-437A-AC81-C2972FED4C78}" type="pres">
      <dgm:prSet presAssocID="{09232A9C-5B7B-43C1-8332-8A2792EDB298}" presName="horz1" presStyleCnt="0"/>
      <dgm:spPr/>
    </dgm:pt>
    <dgm:pt modelId="{4B933BC3-0089-4198-9CBF-117EE37ABF11}" type="pres">
      <dgm:prSet presAssocID="{09232A9C-5B7B-43C1-8332-8A2792EDB298}" presName="tx1" presStyleLbl="revTx" presStyleIdx="5" presStyleCnt="6"/>
      <dgm:spPr/>
    </dgm:pt>
    <dgm:pt modelId="{2C86FFFD-D3C6-436A-833A-550BBB5743FC}" type="pres">
      <dgm:prSet presAssocID="{09232A9C-5B7B-43C1-8332-8A2792EDB298}" presName="vert1" presStyleCnt="0"/>
      <dgm:spPr/>
    </dgm:pt>
  </dgm:ptLst>
  <dgm:cxnLst>
    <dgm:cxn modelId="{AF518F0A-1A46-4056-B6B6-EA0A026CAAC6}" srcId="{30A6888A-D19F-4776-952A-BDCB4ED607D2}" destId="{F0051707-50F7-44E1-8877-C71A857D5521}" srcOrd="0" destOrd="0" parTransId="{C9BA2748-BF14-4ED4-95B0-32640E75F59B}" sibTransId="{365E0610-85F6-4E54-B407-2590B12AF8BA}"/>
    <dgm:cxn modelId="{42AE861F-7BA6-40E4-BCEA-611AF03B3443}" type="presOf" srcId="{09232A9C-5B7B-43C1-8332-8A2792EDB298}" destId="{4B933BC3-0089-4198-9CBF-117EE37ABF11}" srcOrd="0" destOrd="0" presId="urn:microsoft.com/office/officeart/2008/layout/LinedList"/>
    <dgm:cxn modelId="{5DADD521-9B41-4395-A5A2-806662945F41}" srcId="{30A6888A-D19F-4776-952A-BDCB4ED607D2}" destId="{82A631E9-08D1-42B1-B1C3-D700DEA9BA6D}" srcOrd="1" destOrd="0" parTransId="{682D2469-2FB7-419D-BB28-DDF864574FDE}" sibTransId="{1B93B431-B505-4AA9-999A-213994C66731}"/>
    <dgm:cxn modelId="{079F2A2D-5A4A-4E9D-AD87-DD7D91940D5C}" srcId="{30A6888A-D19F-4776-952A-BDCB4ED607D2}" destId="{A07798CA-191E-4064-98BB-9D72E807A8B1}" srcOrd="3" destOrd="0" parTransId="{FE9573D6-FE95-4EF2-8B35-1E75066930C6}" sibTransId="{1E617F46-6163-4D00-B124-B9C5DAF462D6}"/>
    <dgm:cxn modelId="{A9CD1D34-8345-4089-87B5-A02ABFFF6D39}" type="presOf" srcId="{F0051707-50F7-44E1-8877-C71A857D5521}" destId="{5C135563-8F04-4424-8459-0D2F03467FBF}" srcOrd="0" destOrd="0" presId="urn:microsoft.com/office/officeart/2008/layout/LinedList"/>
    <dgm:cxn modelId="{9D616D61-62F1-43FA-9219-DDC3F26F8A0F}" type="presOf" srcId="{30A6888A-D19F-4776-952A-BDCB4ED607D2}" destId="{A9105562-08FB-4CE2-9D96-196DD7A668DB}" srcOrd="0" destOrd="0" presId="urn:microsoft.com/office/officeart/2008/layout/LinedList"/>
    <dgm:cxn modelId="{57E5D049-A973-4C0F-B35F-E9BEA4EE167C}" srcId="{30A6888A-D19F-4776-952A-BDCB4ED607D2}" destId="{09232A9C-5B7B-43C1-8332-8A2792EDB298}" srcOrd="5" destOrd="0" parTransId="{8CF6CF2B-1EF1-4DED-B84D-893B3542F8F0}" sibTransId="{564E3F0F-BCE0-4043-8F29-B7B29E5A1D75}"/>
    <dgm:cxn modelId="{01F9867E-35D9-4804-BB9C-6E57B88B2E6B}" type="presOf" srcId="{703300E6-092A-4F2C-A7FA-59496DDA733D}" destId="{99EF9F20-D9A8-4AEB-9BCF-74596E790B19}" srcOrd="0" destOrd="0" presId="urn:microsoft.com/office/officeart/2008/layout/LinedList"/>
    <dgm:cxn modelId="{E9C4A882-E748-4D45-A263-EC445BE8D361}" type="presOf" srcId="{A03C5858-1B6B-41EC-8DE6-38839A4C8284}" destId="{05ADA293-AD2B-42CF-9193-98B05B8AEED6}" srcOrd="0" destOrd="0" presId="urn:microsoft.com/office/officeart/2008/layout/LinedList"/>
    <dgm:cxn modelId="{493D4F8B-B9C0-4D9D-BD1A-4FE9B9D3747C}" type="presOf" srcId="{A07798CA-191E-4064-98BB-9D72E807A8B1}" destId="{9180B30B-B8C4-456C-998D-EB9A1DE8E3A9}" srcOrd="0" destOrd="0" presId="urn:microsoft.com/office/officeart/2008/layout/LinedList"/>
    <dgm:cxn modelId="{0D674B8C-5B7A-44C5-8ED2-E06D2E7260DC}" srcId="{30A6888A-D19F-4776-952A-BDCB4ED607D2}" destId="{A03C5858-1B6B-41EC-8DE6-38839A4C8284}" srcOrd="2" destOrd="0" parTransId="{2530F5D2-6EF2-4D42-B7BE-C68445D12A43}" sibTransId="{58A654E6-A4CF-47B4-A2B8-9217264C2E1E}"/>
    <dgm:cxn modelId="{89DEF9C3-F5EA-43D0-865D-5F0441611548}" type="presOf" srcId="{82A631E9-08D1-42B1-B1C3-D700DEA9BA6D}" destId="{27D9E89E-1ADD-430E-B86D-CFF37EB577DB}" srcOrd="0" destOrd="0" presId="urn:microsoft.com/office/officeart/2008/layout/LinedList"/>
    <dgm:cxn modelId="{512971CF-F6C1-4004-BF87-D3973757F7AB}" srcId="{30A6888A-D19F-4776-952A-BDCB4ED607D2}" destId="{703300E6-092A-4F2C-A7FA-59496DDA733D}" srcOrd="4" destOrd="0" parTransId="{8A2506C4-453B-4E27-B45A-B19A4F346BE5}" sibTransId="{A30D528B-0157-4782-970D-48CA1BD8078D}"/>
    <dgm:cxn modelId="{B3F80AF9-6681-4C41-99FD-6DFA5277E32E}" type="presParOf" srcId="{A9105562-08FB-4CE2-9D96-196DD7A668DB}" destId="{91B8CEB2-8355-4B01-AF4E-6629BBD952B4}" srcOrd="0" destOrd="0" presId="urn:microsoft.com/office/officeart/2008/layout/LinedList"/>
    <dgm:cxn modelId="{B21E1940-C61B-4DE7-A411-67F0D58A1F5C}" type="presParOf" srcId="{A9105562-08FB-4CE2-9D96-196DD7A668DB}" destId="{546A8A39-57EE-4440-91DC-6004051277A1}" srcOrd="1" destOrd="0" presId="urn:microsoft.com/office/officeart/2008/layout/LinedList"/>
    <dgm:cxn modelId="{ED15D93E-FC3C-465B-8DF8-0AB12F3C7067}" type="presParOf" srcId="{546A8A39-57EE-4440-91DC-6004051277A1}" destId="{5C135563-8F04-4424-8459-0D2F03467FBF}" srcOrd="0" destOrd="0" presId="urn:microsoft.com/office/officeart/2008/layout/LinedList"/>
    <dgm:cxn modelId="{80EC0D68-D8A3-496D-8D87-EB4900F359FA}" type="presParOf" srcId="{546A8A39-57EE-4440-91DC-6004051277A1}" destId="{2B6B54FD-24A7-4954-95E3-E609736B4F14}" srcOrd="1" destOrd="0" presId="urn:microsoft.com/office/officeart/2008/layout/LinedList"/>
    <dgm:cxn modelId="{98D0E4CA-9B80-45CD-B1D0-0AB8FF949153}" type="presParOf" srcId="{A9105562-08FB-4CE2-9D96-196DD7A668DB}" destId="{223AAF43-D6E3-43E8-9356-B9272A56667C}" srcOrd="2" destOrd="0" presId="urn:microsoft.com/office/officeart/2008/layout/LinedList"/>
    <dgm:cxn modelId="{DFCB36C3-CBA0-4CBC-94B2-C6801F2E548A}" type="presParOf" srcId="{A9105562-08FB-4CE2-9D96-196DD7A668DB}" destId="{40C54581-3939-4D48-B76F-444E9454445A}" srcOrd="3" destOrd="0" presId="urn:microsoft.com/office/officeart/2008/layout/LinedList"/>
    <dgm:cxn modelId="{504023B0-EEBD-4DBC-BF5E-04CEAB880692}" type="presParOf" srcId="{40C54581-3939-4D48-B76F-444E9454445A}" destId="{27D9E89E-1ADD-430E-B86D-CFF37EB577DB}" srcOrd="0" destOrd="0" presId="urn:microsoft.com/office/officeart/2008/layout/LinedList"/>
    <dgm:cxn modelId="{A3C0CEEB-FE25-4637-9990-6EC74D1706EC}" type="presParOf" srcId="{40C54581-3939-4D48-B76F-444E9454445A}" destId="{770C3285-0FB5-42C0-BD76-7E993F20EEF4}" srcOrd="1" destOrd="0" presId="urn:microsoft.com/office/officeart/2008/layout/LinedList"/>
    <dgm:cxn modelId="{6A1DAFB9-6A5E-4A5C-AF06-28B752E6A3F1}" type="presParOf" srcId="{A9105562-08FB-4CE2-9D96-196DD7A668DB}" destId="{7402ED22-D6CC-46B6-99E8-A3F489F4B6D2}" srcOrd="4" destOrd="0" presId="urn:microsoft.com/office/officeart/2008/layout/LinedList"/>
    <dgm:cxn modelId="{3481BC84-4B38-46AC-8540-3B83FB032F7D}" type="presParOf" srcId="{A9105562-08FB-4CE2-9D96-196DD7A668DB}" destId="{24100EE0-3B6D-4E1C-B83A-F3FBB12B2BA7}" srcOrd="5" destOrd="0" presId="urn:microsoft.com/office/officeart/2008/layout/LinedList"/>
    <dgm:cxn modelId="{77BF6D2A-8C2B-44AF-985F-AC54E2882C09}" type="presParOf" srcId="{24100EE0-3B6D-4E1C-B83A-F3FBB12B2BA7}" destId="{05ADA293-AD2B-42CF-9193-98B05B8AEED6}" srcOrd="0" destOrd="0" presId="urn:microsoft.com/office/officeart/2008/layout/LinedList"/>
    <dgm:cxn modelId="{4BDD7B5C-FE7F-4627-89DA-3C1B14412A5D}" type="presParOf" srcId="{24100EE0-3B6D-4E1C-B83A-F3FBB12B2BA7}" destId="{E86BEAEC-1747-4512-BF3E-85CDBD65AA49}" srcOrd="1" destOrd="0" presId="urn:microsoft.com/office/officeart/2008/layout/LinedList"/>
    <dgm:cxn modelId="{4D1B151D-BE2C-4433-A91E-44D3CE26F725}" type="presParOf" srcId="{A9105562-08FB-4CE2-9D96-196DD7A668DB}" destId="{E58C727F-FCDD-4B5E-858E-093CDEB534E2}" srcOrd="6" destOrd="0" presId="urn:microsoft.com/office/officeart/2008/layout/LinedList"/>
    <dgm:cxn modelId="{DDECAD4F-B7CB-43FA-BD15-DECF4540E336}" type="presParOf" srcId="{A9105562-08FB-4CE2-9D96-196DD7A668DB}" destId="{3C576751-DD0B-43BE-A916-266588003844}" srcOrd="7" destOrd="0" presId="urn:microsoft.com/office/officeart/2008/layout/LinedList"/>
    <dgm:cxn modelId="{BB36D2EC-406E-4880-957C-A6FB0481415A}" type="presParOf" srcId="{3C576751-DD0B-43BE-A916-266588003844}" destId="{9180B30B-B8C4-456C-998D-EB9A1DE8E3A9}" srcOrd="0" destOrd="0" presId="urn:microsoft.com/office/officeart/2008/layout/LinedList"/>
    <dgm:cxn modelId="{C368F1A1-9C88-4426-9F6D-51472C0FEC3C}" type="presParOf" srcId="{3C576751-DD0B-43BE-A916-266588003844}" destId="{3A6E0158-4FAF-4A0E-8FEA-B1E91331B027}" srcOrd="1" destOrd="0" presId="urn:microsoft.com/office/officeart/2008/layout/LinedList"/>
    <dgm:cxn modelId="{47683F07-F26C-45FE-87B6-FAA2BFB3B685}" type="presParOf" srcId="{A9105562-08FB-4CE2-9D96-196DD7A668DB}" destId="{15AF0A4D-1AD5-4F60-BD15-279089EC8263}" srcOrd="8" destOrd="0" presId="urn:microsoft.com/office/officeart/2008/layout/LinedList"/>
    <dgm:cxn modelId="{DE24DCFB-8AC1-46CD-9223-C5178319120A}" type="presParOf" srcId="{A9105562-08FB-4CE2-9D96-196DD7A668DB}" destId="{C6FCA579-DD19-4E9D-A0D1-3C3F3AF40461}" srcOrd="9" destOrd="0" presId="urn:microsoft.com/office/officeart/2008/layout/LinedList"/>
    <dgm:cxn modelId="{727CA682-DA63-45A3-8D59-9553EDD48729}" type="presParOf" srcId="{C6FCA579-DD19-4E9D-A0D1-3C3F3AF40461}" destId="{99EF9F20-D9A8-4AEB-9BCF-74596E790B19}" srcOrd="0" destOrd="0" presId="urn:microsoft.com/office/officeart/2008/layout/LinedList"/>
    <dgm:cxn modelId="{EB0EAA3A-0652-4684-820C-42FEC4DB22CD}" type="presParOf" srcId="{C6FCA579-DD19-4E9D-A0D1-3C3F3AF40461}" destId="{011EBE1F-78B2-456F-B36F-EBE1BB98E769}" srcOrd="1" destOrd="0" presId="urn:microsoft.com/office/officeart/2008/layout/LinedList"/>
    <dgm:cxn modelId="{54DED792-0F39-422C-925B-0C2177819E3F}" type="presParOf" srcId="{A9105562-08FB-4CE2-9D96-196DD7A668DB}" destId="{CAE5C21C-26CE-45A8-A6D2-EF31E80620E2}" srcOrd="10" destOrd="0" presId="urn:microsoft.com/office/officeart/2008/layout/LinedList"/>
    <dgm:cxn modelId="{18EE44E9-3E11-4F4A-9D66-17C227EFA77B}" type="presParOf" srcId="{A9105562-08FB-4CE2-9D96-196DD7A668DB}" destId="{B1EAB0AB-A749-437A-AC81-C2972FED4C78}" srcOrd="11" destOrd="0" presId="urn:microsoft.com/office/officeart/2008/layout/LinedList"/>
    <dgm:cxn modelId="{60C03295-79E5-41BC-972A-1DFF67CDBB58}" type="presParOf" srcId="{B1EAB0AB-A749-437A-AC81-C2972FED4C78}" destId="{4B933BC3-0089-4198-9CBF-117EE37ABF11}" srcOrd="0" destOrd="0" presId="urn:microsoft.com/office/officeart/2008/layout/LinedList"/>
    <dgm:cxn modelId="{5A526952-B0A2-4038-873F-326415958EB3}" type="presParOf" srcId="{B1EAB0AB-A749-437A-AC81-C2972FED4C78}" destId="{2C86FFFD-D3C6-436A-833A-550BBB5743F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C3E397-9030-4A21-A79A-0C7548A655B4}">
      <dsp:nvSpPr>
        <dsp:cNvPr id="0" name=""/>
        <dsp:cNvSpPr/>
      </dsp:nvSpPr>
      <dsp:spPr>
        <a:xfrm>
          <a:off x="0" y="4359637"/>
          <a:ext cx="1557669" cy="572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781" tIns="135128" rIns="110781" bIns="135128" numCol="1" spcCol="1270" anchor="ctr" anchorCtr="0">
          <a:noAutofit/>
        </a:bodyPr>
        <a:lstStyle/>
        <a:p>
          <a:pPr marL="0" lvl="0" indent="0" algn="ctr" defTabSz="844550">
            <a:lnSpc>
              <a:spcPct val="90000"/>
            </a:lnSpc>
            <a:spcBef>
              <a:spcPct val="0"/>
            </a:spcBef>
            <a:spcAft>
              <a:spcPct val="35000"/>
            </a:spcAft>
            <a:buNone/>
          </a:pPr>
          <a:r>
            <a:rPr lang="en-US" sz="1900" kern="1200" dirty="0"/>
            <a:t>Add</a:t>
          </a:r>
        </a:p>
      </dsp:txBody>
      <dsp:txXfrm>
        <a:off x="0" y="4359637"/>
        <a:ext cx="1557669" cy="572200"/>
      </dsp:txXfrm>
    </dsp:sp>
    <dsp:sp modelId="{4DF9656B-ECD0-49B6-B053-3945BEB288B7}">
      <dsp:nvSpPr>
        <dsp:cNvPr id="0" name=""/>
        <dsp:cNvSpPr/>
      </dsp:nvSpPr>
      <dsp:spPr>
        <a:xfrm>
          <a:off x="1557669" y="4359637"/>
          <a:ext cx="4673008" cy="5722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4791" tIns="177800" rIns="94791" bIns="177800" numCol="1" spcCol="1270" anchor="ctr" anchorCtr="0">
          <a:noAutofit/>
        </a:bodyPr>
        <a:lstStyle/>
        <a:p>
          <a:pPr marL="0" lvl="0" indent="0" algn="l" defTabSz="622300">
            <a:lnSpc>
              <a:spcPct val="90000"/>
            </a:lnSpc>
            <a:spcBef>
              <a:spcPct val="0"/>
            </a:spcBef>
            <a:spcAft>
              <a:spcPct val="35000"/>
            </a:spcAft>
            <a:buNone/>
          </a:pPr>
          <a:r>
            <a:rPr lang="en-US" sz="1400" kern="1200"/>
            <a:t>Add additional logic to further cleanse and simplify dataset</a:t>
          </a:r>
        </a:p>
      </dsp:txBody>
      <dsp:txXfrm>
        <a:off x="1557669" y="4359637"/>
        <a:ext cx="4673008" cy="572200"/>
      </dsp:txXfrm>
    </dsp:sp>
    <dsp:sp modelId="{8C075518-49DA-4A9D-8777-7211496E625A}">
      <dsp:nvSpPr>
        <dsp:cNvPr id="0" name=""/>
        <dsp:cNvSpPr/>
      </dsp:nvSpPr>
      <dsp:spPr>
        <a:xfrm rot="10800000">
          <a:off x="0" y="3488176"/>
          <a:ext cx="1557669" cy="880043"/>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781" tIns="135128" rIns="110781" bIns="135128" numCol="1" spcCol="1270" anchor="ctr" anchorCtr="0">
          <a:noAutofit/>
        </a:bodyPr>
        <a:lstStyle/>
        <a:p>
          <a:pPr marL="0" lvl="0" indent="0" algn="ctr" defTabSz="844550">
            <a:lnSpc>
              <a:spcPct val="90000"/>
            </a:lnSpc>
            <a:spcBef>
              <a:spcPct val="0"/>
            </a:spcBef>
            <a:spcAft>
              <a:spcPct val="35000"/>
            </a:spcAft>
            <a:buNone/>
          </a:pPr>
          <a:r>
            <a:rPr lang="en-US" sz="1900" kern="1200" dirty="0"/>
            <a:t>Store</a:t>
          </a:r>
        </a:p>
      </dsp:txBody>
      <dsp:txXfrm rot="-10800000">
        <a:off x="0" y="3488176"/>
        <a:ext cx="1557669" cy="572028"/>
      </dsp:txXfrm>
    </dsp:sp>
    <dsp:sp modelId="{20895CF2-BB3E-4C1A-849C-ECC131120315}">
      <dsp:nvSpPr>
        <dsp:cNvPr id="0" name=""/>
        <dsp:cNvSpPr/>
      </dsp:nvSpPr>
      <dsp:spPr>
        <a:xfrm>
          <a:off x="1557669" y="3459603"/>
          <a:ext cx="4673008" cy="57202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4791" tIns="177800" rIns="94791" bIns="177800" numCol="1" spcCol="1270" anchor="ctr" anchorCtr="0">
          <a:noAutofit/>
        </a:bodyPr>
        <a:lstStyle/>
        <a:p>
          <a:pPr marL="0" lvl="0" indent="0" algn="l" defTabSz="622300">
            <a:lnSpc>
              <a:spcPct val="90000"/>
            </a:lnSpc>
            <a:spcBef>
              <a:spcPct val="0"/>
            </a:spcBef>
            <a:spcAft>
              <a:spcPct val="35000"/>
            </a:spcAft>
            <a:buNone/>
          </a:pPr>
          <a:r>
            <a:rPr lang="en-US" sz="1400" kern="1200"/>
            <a:t>Store arrays into dictionary for ease of access</a:t>
          </a:r>
        </a:p>
      </dsp:txBody>
      <dsp:txXfrm>
        <a:off x="1557669" y="3459603"/>
        <a:ext cx="4673008" cy="572028"/>
      </dsp:txXfrm>
    </dsp:sp>
    <dsp:sp modelId="{32129CC1-02DE-4261-8486-0A58FE365F73}">
      <dsp:nvSpPr>
        <dsp:cNvPr id="0" name=""/>
        <dsp:cNvSpPr/>
      </dsp:nvSpPr>
      <dsp:spPr>
        <a:xfrm rot="10800000">
          <a:off x="0" y="2616715"/>
          <a:ext cx="1557669" cy="880043"/>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781" tIns="135128" rIns="110781" bIns="135128" numCol="1" spcCol="1270" anchor="ctr" anchorCtr="0">
          <a:noAutofit/>
        </a:bodyPr>
        <a:lstStyle/>
        <a:p>
          <a:pPr marL="0" lvl="0" indent="0" algn="ctr" defTabSz="844550">
            <a:lnSpc>
              <a:spcPct val="90000"/>
            </a:lnSpc>
            <a:spcBef>
              <a:spcPct val="0"/>
            </a:spcBef>
            <a:spcAft>
              <a:spcPct val="35000"/>
            </a:spcAft>
            <a:buNone/>
          </a:pPr>
          <a:r>
            <a:rPr lang="en-US" sz="1900" kern="1200" dirty="0"/>
            <a:t>Store</a:t>
          </a:r>
        </a:p>
      </dsp:txBody>
      <dsp:txXfrm rot="-10800000">
        <a:off x="0" y="2616715"/>
        <a:ext cx="1557669" cy="572028"/>
      </dsp:txXfrm>
    </dsp:sp>
    <dsp:sp modelId="{D50A4284-F88E-454A-938E-9816D8937CD1}">
      <dsp:nvSpPr>
        <dsp:cNvPr id="0" name=""/>
        <dsp:cNvSpPr/>
      </dsp:nvSpPr>
      <dsp:spPr>
        <a:xfrm>
          <a:off x="1557669" y="2616715"/>
          <a:ext cx="4673008" cy="57202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4791" tIns="177800" rIns="94791" bIns="177800" numCol="1" spcCol="1270" anchor="ctr" anchorCtr="0">
          <a:noAutofit/>
        </a:bodyPr>
        <a:lstStyle/>
        <a:p>
          <a:pPr marL="0" lvl="0" indent="0" algn="l" defTabSz="622300">
            <a:lnSpc>
              <a:spcPct val="90000"/>
            </a:lnSpc>
            <a:spcBef>
              <a:spcPct val="0"/>
            </a:spcBef>
            <a:spcAft>
              <a:spcPct val="35000"/>
            </a:spcAft>
            <a:buNone/>
          </a:pPr>
          <a:r>
            <a:rPr lang="en-US" sz="1400" kern="1200"/>
            <a:t>Store column-specific data in arrays</a:t>
          </a:r>
        </a:p>
      </dsp:txBody>
      <dsp:txXfrm>
        <a:off x="1557669" y="2616715"/>
        <a:ext cx="4673008" cy="572028"/>
      </dsp:txXfrm>
    </dsp:sp>
    <dsp:sp modelId="{7C25057A-7A78-471E-9575-04C7DF41D4AF}">
      <dsp:nvSpPr>
        <dsp:cNvPr id="0" name=""/>
        <dsp:cNvSpPr/>
      </dsp:nvSpPr>
      <dsp:spPr>
        <a:xfrm rot="10800000">
          <a:off x="0" y="1745255"/>
          <a:ext cx="1557669" cy="880043"/>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781" tIns="135128" rIns="110781" bIns="135128" numCol="1" spcCol="1270" anchor="ctr" anchorCtr="0">
          <a:noAutofit/>
        </a:bodyPr>
        <a:lstStyle/>
        <a:p>
          <a:pPr marL="0" lvl="0" indent="0" algn="ctr" defTabSz="844550">
            <a:lnSpc>
              <a:spcPct val="90000"/>
            </a:lnSpc>
            <a:spcBef>
              <a:spcPct val="0"/>
            </a:spcBef>
            <a:spcAft>
              <a:spcPct val="35000"/>
            </a:spcAft>
            <a:buNone/>
          </a:pPr>
          <a:r>
            <a:rPr lang="en-US" sz="1900" kern="1200"/>
            <a:t>Declare</a:t>
          </a:r>
        </a:p>
      </dsp:txBody>
      <dsp:txXfrm rot="-10800000">
        <a:off x="0" y="1745255"/>
        <a:ext cx="1557669" cy="572028"/>
      </dsp:txXfrm>
    </dsp:sp>
    <dsp:sp modelId="{6E6A52F4-BD4C-479F-8C95-B7371B8498AD}">
      <dsp:nvSpPr>
        <dsp:cNvPr id="0" name=""/>
        <dsp:cNvSpPr/>
      </dsp:nvSpPr>
      <dsp:spPr>
        <a:xfrm>
          <a:off x="1557669" y="1745255"/>
          <a:ext cx="4673008" cy="57202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4791" tIns="177800" rIns="94791" bIns="177800" numCol="1" spcCol="1270" anchor="ctr" anchorCtr="0">
          <a:noAutofit/>
        </a:bodyPr>
        <a:lstStyle/>
        <a:p>
          <a:pPr marL="0" lvl="0" indent="0" algn="l" defTabSz="622300">
            <a:lnSpc>
              <a:spcPct val="90000"/>
            </a:lnSpc>
            <a:spcBef>
              <a:spcPct val="0"/>
            </a:spcBef>
            <a:spcAft>
              <a:spcPct val="35000"/>
            </a:spcAft>
            <a:buNone/>
          </a:pPr>
          <a:r>
            <a:rPr lang="en-US" sz="1400" kern="1200"/>
            <a:t>Declare arrays to store column-specific data</a:t>
          </a:r>
        </a:p>
      </dsp:txBody>
      <dsp:txXfrm>
        <a:off x="1557669" y="1745255"/>
        <a:ext cx="4673008" cy="572028"/>
      </dsp:txXfrm>
    </dsp:sp>
    <dsp:sp modelId="{E6E3C68F-BA39-4D44-968D-90407706A568}">
      <dsp:nvSpPr>
        <dsp:cNvPr id="0" name=""/>
        <dsp:cNvSpPr/>
      </dsp:nvSpPr>
      <dsp:spPr>
        <a:xfrm rot="10800000">
          <a:off x="0" y="873794"/>
          <a:ext cx="1557669" cy="880043"/>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781" tIns="135128" rIns="110781" bIns="135128" numCol="1" spcCol="1270" anchor="ctr" anchorCtr="0">
          <a:noAutofit/>
        </a:bodyPr>
        <a:lstStyle/>
        <a:p>
          <a:pPr marL="0" lvl="0" indent="0" algn="ctr" defTabSz="844550">
            <a:lnSpc>
              <a:spcPct val="90000"/>
            </a:lnSpc>
            <a:spcBef>
              <a:spcPct val="0"/>
            </a:spcBef>
            <a:spcAft>
              <a:spcPct val="35000"/>
            </a:spcAft>
            <a:buNone/>
          </a:pPr>
          <a:r>
            <a:rPr lang="en-US" sz="1900" kern="1200"/>
            <a:t>Assign</a:t>
          </a:r>
        </a:p>
      </dsp:txBody>
      <dsp:txXfrm rot="-10800000">
        <a:off x="0" y="873794"/>
        <a:ext cx="1557669" cy="572028"/>
      </dsp:txXfrm>
    </dsp:sp>
    <dsp:sp modelId="{81A9CD08-D181-48D9-A9BA-393F6C56C021}">
      <dsp:nvSpPr>
        <dsp:cNvPr id="0" name=""/>
        <dsp:cNvSpPr/>
      </dsp:nvSpPr>
      <dsp:spPr>
        <a:xfrm>
          <a:off x="1557669" y="873794"/>
          <a:ext cx="4673008" cy="57202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4791" tIns="177800" rIns="94791" bIns="177800" numCol="1" spcCol="1270" anchor="ctr" anchorCtr="0">
          <a:noAutofit/>
        </a:bodyPr>
        <a:lstStyle/>
        <a:p>
          <a:pPr marL="0" lvl="0" indent="0" algn="l" defTabSz="622300">
            <a:lnSpc>
              <a:spcPct val="90000"/>
            </a:lnSpc>
            <a:spcBef>
              <a:spcPct val="0"/>
            </a:spcBef>
            <a:spcAft>
              <a:spcPct val="35000"/>
            </a:spcAft>
            <a:buNone/>
          </a:pPr>
          <a:r>
            <a:rPr lang="en-US" sz="1400" kern="1200"/>
            <a:t>Assign names and labels</a:t>
          </a:r>
        </a:p>
      </dsp:txBody>
      <dsp:txXfrm>
        <a:off x="1557669" y="873794"/>
        <a:ext cx="4673008" cy="572028"/>
      </dsp:txXfrm>
    </dsp:sp>
    <dsp:sp modelId="{97F873F3-AE5B-49C9-A343-2E5EBFB54465}">
      <dsp:nvSpPr>
        <dsp:cNvPr id="0" name=""/>
        <dsp:cNvSpPr/>
      </dsp:nvSpPr>
      <dsp:spPr>
        <a:xfrm rot="10800000">
          <a:off x="0" y="2333"/>
          <a:ext cx="1557669" cy="880043"/>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781" tIns="135128" rIns="110781" bIns="135128" numCol="1" spcCol="1270" anchor="ctr" anchorCtr="0">
          <a:noAutofit/>
        </a:bodyPr>
        <a:lstStyle/>
        <a:p>
          <a:pPr marL="0" lvl="0" indent="0" algn="ctr" defTabSz="844550">
            <a:lnSpc>
              <a:spcPct val="90000"/>
            </a:lnSpc>
            <a:spcBef>
              <a:spcPct val="0"/>
            </a:spcBef>
            <a:spcAft>
              <a:spcPct val="35000"/>
            </a:spcAft>
            <a:buNone/>
          </a:pPr>
          <a:r>
            <a:rPr lang="en-US" sz="1900" kern="1200" dirty="0"/>
            <a:t>Import</a:t>
          </a:r>
        </a:p>
      </dsp:txBody>
      <dsp:txXfrm rot="-10800000">
        <a:off x="0" y="2333"/>
        <a:ext cx="1557669" cy="572028"/>
      </dsp:txXfrm>
    </dsp:sp>
    <dsp:sp modelId="{E0E829D1-5F11-448B-B63A-57D91C00E181}">
      <dsp:nvSpPr>
        <dsp:cNvPr id="0" name=""/>
        <dsp:cNvSpPr/>
      </dsp:nvSpPr>
      <dsp:spPr>
        <a:xfrm>
          <a:off x="1557669" y="2333"/>
          <a:ext cx="4673008" cy="57202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4791" tIns="177800" rIns="94791" bIns="177800" numCol="1" spcCol="1270" anchor="ctr" anchorCtr="0">
          <a:noAutofit/>
        </a:bodyPr>
        <a:lstStyle/>
        <a:p>
          <a:pPr marL="0" lvl="0" indent="0" algn="l" defTabSz="622300">
            <a:lnSpc>
              <a:spcPct val="90000"/>
            </a:lnSpc>
            <a:spcBef>
              <a:spcPct val="0"/>
            </a:spcBef>
            <a:spcAft>
              <a:spcPct val="35000"/>
            </a:spcAft>
            <a:buNone/>
          </a:pPr>
          <a:r>
            <a:rPr lang="en-US" sz="1400" kern="1200"/>
            <a:t>Import raw data from .CSV file</a:t>
          </a:r>
        </a:p>
      </dsp:txBody>
      <dsp:txXfrm>
        <a:off x="1557669" y="2333"/>
        <a:ext cx="4673008" cy="5720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8F0D5-C21D-4592-8DC8-0586AFBF7E34}">
      <dsp:nvSpPr>
        <dsp:cNvPr id="0" name=""/>
        <dsp:cNvSpPr/>
      </dsp:nvSpPr>
      <dsp:spPr>
        <a:xfrm>
          <a:off x="3346" y="986834"/>
          <a:ext cx="1063291" cy="318987"/>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86" tIns="39386" rIns="39386" bIns="39386" numCol="1" spcCol="1270" anchor="ctr" anchorCtr="0">
          <a:noAutofit/>
        </a:bodyPr>
        <a:lstStyle/>
        <a:p>
          <a:pPr marL="0" lvl="0" indent="0" algn="ctr" defTabSz="711200">
            <a:lnSpc>
              <a:spcPct val="90000"/>
            </a:lnSpc>
            <a:spcBef>
              <a:spcPct val="0"/>
            </a:spcBef>
            <a:spcAft>
              <a:spcPct val="35000"/>
            </a:spcAft>
            <a:buNone/>
          </a:pPr>
          <a:r>
            <a:rPr lang="en-US" sz="1600" kern="1200"/>
            <a:t>Import</a:t>
          </a:r>
        </a:p>
      </dsp:txBody>
      <dsp:txXfrm>
        <a:off x="99042" y="986834"/>
        <a:ext cx="871899" cy="318987"/>
      </dsp:txXfrm>
    </dsp:sp>
    <dsp:sp modelId="{570A8FD2-D6D8-425C-98FC-4BCD81606F09}">
      <dsp:nvSpPr>
        <dsp:cNvPr id="0" name=""/>
        <dsp:cNvSpPr/>
      </dsp:nvSpPr>
      <dsp:spPr>
        <a:xfrm>
          <a:off x="3346" y="1305821"/>
          <a:ext cx="967595" cy="26415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462" tIns="76462" rIns="76462" bIns="152923" numCol="1" spcCol="1270" anchor="t" anchorCtr="0">
          <a:noAutofit/>
        </a:bodyPr>
        <a:lstStyle/>
        <a:p>
          <a:pPr marL="0" lvl="0" indent="0" algn="l" defTabSz="533400">
            <a:lnSpc>
              <a:spcPct val="90000"/>
            </a:lnSpc>
            <a:spcBef>
              <a:spcPct val="0"/>
            </a:spcBef>
            <a:spcAft>
              <a:spcPct val="35000"/>
            </a:spcAft>
            <a:buNone/>
          </a:pPr>
          <a:r>
            <a:rPr lang="en-US" sz="1200" kern="1200" dirty="0"/>
            <a:t>Import raw data from .CSV file</a:t>
          </a:r>
        </a:p>
      </dsp:txBody>
      <dsp:txXfrm>
        <a:off x="3346" y="1305821"/>
        <a:ext cx="967595" cy="2641515"/>
      </dsp:txXfrm>
    </dsp:sp>
    <dsp:sp modelId="{2EBD35C8-265E-4204-8822-BDA8C623F653}">
      <dsp:nvSpPr>
        <dsp:cNvPr id="0" name=""/>
        <dsp:cNvSpPr/>
      </dsp:nvSpPr>
      <dsp:spPr>
        <a:xfrm>
          <a:off x="1035485" y="986834"/>
          <a:ext cx="1063291" cy="318987"/>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86" tIns="39386" rIns="39386" bIns="39386" numCol="1" spcCol="1270" anchor="ctr" anchorCtr="0">
          <a:noAutofit/>
        </a:bodyPr>
        <a:lstStyle/>
        <a:p>
          <a:pPr marL="0" lvl="0" indent="0" algn="ctr" defTabSz="711200">
            <a:lnSpc>
              <a:spcPct val="90000"/>
            </a:lnSpc>
            <a:spcBef>
              <a:spcPct val="0"/>
            </a:spcBef>
            <a:spcAft>
              <a:spcPct val="35000"/>
            </a:spcAft>
            <a:buNone/>
          </a:pPr>
          <a:r>
            <a:rPr lang="en-US" sz="1600" kern="1200"/>
            <a:t>Assign</a:t>
          </a:r>
        </a:p>
      </dsp:txBody>
      <dsp:txXfrm>
        <a:off x="1131181" y="986834"/>
        <a:ext cx="871899" cy="318987"/>
      </dsp:txXfrm>
    </dsp:sp>
    <dsp:sp modelId="{586E21A8-BBC8-4285-9A2B-102664150F45}">
      <dsp:nvSpPr>
        <dsp:cNvPr id="0" name=""/>
        <dsp:cNvSpPr/>
      </dsp:nvSpPr>
      <dsp:spPr>
        <a:xfrm>
          <a:off x="1035485" y="1305821"/>
          <a:ext cx="967595" cy="26415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462" tIns="76462" rIns="76462" bIns="152923" numCol="1" spcCol="1270" anchor="t" anchorCtr="0">
          <a:noAutofit/>
        </a:bodyPr>
        <a:lstStyle/>
        <a:p>
          <a:pPr marL="0" lvl="0" indent="0" algn="l" defTabSz="533400">
            <a:lnSpc>
              <a:spcPct val="90000"/>
            </a:lnSpc>
            <a:spcBef>
              <a:spcPct val="0"/>
            </a:spcBef>
            <a:spcAft>
              <a:spcPct val="35000"/>
            </a:spcAft>
            <a:buNone/>
          </a:pPr>
          <a:r>
            <a:rPr lang="en-US" sz="1200" kern="1200" dirty="0"/>
            <a:t>Assign names and labels</a:t>
          </a:r>
        </a:p>
      </dsp:txBody>
      <dsp:txXfrm>
        <a:off x="1035485" y="1305821"/>
        <a:ext cx="967595" cy="2641515"/>
      </dsp:txXfrm>
    </dsp:sp>
    <dsp:sp modelId="{F55E747C-191D-4613-A515-D57081BEEFBA}">
      <dsp:nvSpPr>
        <dsp:cNvPr id="0" name=""/>
        <dsp:cNvSpPr/>
      </dsp:nvSpPr>
      <dsp:spPr>
        <a:xfrm>
          <a:off x="2067623" y="986834"/>
          <a:ext cx="1063291" cy="318987"/>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86" tIns="39386" rIns="39386" bIns="39386" numCol="1" spcCol="1270" anchor="ctr" anchorCtr="0">
          <a:noAutofit/>
        </a:bodyPr>
        <a:lstStyle/>
        <a:p>
          <a:pPr marL="0" lvl="0" indent="0" algn="ctr" defTabSz="711200">
            <a:lnSpc>
              <a:spcPct val="90000"/>
            </a:lnSpc>
            <a:spcBef>
              <a:spcPct val="0"/>
            </a:spcBef>
            <a:spcAft>
              <a:spcPct val="35000"/>
            </a:spcAft>
            <a:buNone/>
          </a:pPr>
          <a:r>
            <a:rPr lang="en-US" sz="1600" kern="1200"/>
            <a:t>Declare</a:t>
          </a:r>
        </a:p>
      </dsp:txBody>
      <dsp:txXfrm>
        <a:off x="2163319" y="986834"/>
        <a:ext cx="871899" cy="318987"/>
      </dsp:txXfrm>
    </dsp:sp>
    <dsp:sp modelId="{FF4CCFAB-6C3A-4460-8134-9419EC0D3B75}">
      <dsp:nvSpPr>
        <dsp:cNvPr id="0" name=""/>
        <dsp:cNvSpPr/>
      </dsp:nvSpPr>
      <dsp:spPr>
        <a:xfrm>
          <a:off x="2067623" y="1305821"/>
          <a:ext cx="967595" cy="26415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462" tIns="76462" rIns="76462" bIns="152923" numCol="1" spcCol="1270" anchor="t" anchorCtr="0">
          <a:noAutofit/>
        </a:bodyPr>
        <a:lstStyle/>
        <a:p>
          <a:pPr marL="0" lvl="0" indent="0" algn="l" defTabSz="533400">
            <a:lnSpc>
              <a:spcPct val="90000"/>
            </a:lnSpc>
            <a:spcBef>
              <a:spcPct val="0"/>
            </a:spcBef>
            <a:spcAft>
              <a:spcPct val="35000"/>
            </a:spcAft>
            <a:buNone/>
          </a:pPr>
          <a:r>
            <a:rPr lang="en-US" sz="1200" kern="1200"/>
            <a:t>Declare arrays to store column-specific data</a:t>
          </a:r>
        </a:p>
      </dsp:txBody>
      <dsp:txXfrm>
        <a:off x="2067623" y="1305821"/>
        <a:ext cx="967595" cy="2641515"/>
      </dsp:txXfrm>
    </dsp:sp>
    <dsp:sp modelId="{B44A4D63-4093-4E59-AC51-0386FB7073AF}">
      <dsp:nvSpPr>
        <dsp:cNvPr id="0" name=""/>
        <dsp:cNvSpPr/>
      </dsp:nvSpPr>
      <dsp:spPr>
        <a:xfrm>
          <a:off x="3099762" y="986834"/>
          <a:ext cx="1063291" cy="318987"/>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86" tIns="39386" rIns="39386" bIns="39386" numCol="1" spcCol="1270" anchor="ctr" anchorCtr="0">
          <a:noAutofit/>
        </a:bodyPr>
        <a:lstStyle/>
        <a:p>
          <a:pPr marL="0" lvl="0" indent="0" algn="ctr" defTabSz="711200">
            <a:lnSpc>
              <a:spcPct val="90000"/>
            </a:lnSpc>
            <a:spcBef>
              <a:spcPct val="0"/>
            </a:spcBef>
            <a:spcAft>
              <a:spcPct val="35000"/>
            </a:spcAft>
            <a:buNone/>
          </a:pPr>
          <a:r>
            <a:rPr lang="en-US" sz="1600" kern="1200"/>
            <a:t>Store</a:t>
          </a:r>
        </a:p>
      </dsp:txBody>
      <dsp:txXfrm>
        <a:off x="3195458" y="986834"/>
        <a:ext cx="871899" cy="318987"/>
      </dsp:txXfrm>
    </dsp:sp>
    <dsp:sp modelId="{5B173045-F291-42E1-9B92-953BCF7AA546}">
      <dsp:nvSpPr>
        <dsp:cNvPr id="0" name=""/>
        <dsp:cNvSpPr/>
      </dsp:nvSpPr>
      <dsp:spPr>
        <a:xfrm>
          <a:off x="3099762" y="1305821"/>
          <a:ext cx="967595" cy="26415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462" tIns="76462" rIns="76462" bIns="152923" numCol="1" spcCol="1270" anchor="t" anchorCtr="0">
          <a:noAutofit/>
        </a:bodyPr>
        <a:lstStyle/>
        <a:p>
          <a:pPr marL="0" lvl="0" indent="0" algn="l" defTabSz="533400">
            <a:lnSpc>
              <a:spcPct val="90000"/>
            </a:lnSpc>
            <a:spcBef>
              <a:spcPct val="0"/>
            </a:spcBef>
            <a:spcAft>
              <a:spcPct val="35000"/>
            </a:spcAft>
            <a:buNone/>
          </a:pPr>
          <a:r>
            <a:rPr lang="en-US" sz="1200" kern="1200"/>
            <a:t>Store column-specific data in arrays</a:t>
          </a:r>
        </a:p>
      </dsp:txBody>
      <dsp:txXfrm>
        <a:off x="3099762" y="1305821"/>
        <a:ext cx="967595" cy="2641515"/>
      </dsp:txXfrm>
    </dsp:sp>
    <dsp:sp modelId="{30035671-03E6-413B-90ED-03B88AF80B79}">
      <dsp:nvSpPr>
        <dsp:cNvPr id="0" name=""/>
        <dsp:cNvSpPr/>
      </dsp:nvSpPr>
      <dsp:spPr>
        <a:xfrm>
          <a:off x="4131900" y="986834"/>
          <a:ext cx="1063291" cy="318987"/>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86" tIns="39386" rIns="39386" bIns="39386" numCol="1" spcCol="1270" anchor="ctr" anchorCtr="0">
          <a:noAutofit/>
        </a:bodyPr>
        <a:lstStyle/>
        <a:p>
          <a:pPr marL="0" lvl="0" indent="0" algn="ctr" defTabSz="711200">
            <a:lnSpc>
              <a:spcPct val="90000"/>
            </a:lnSpc>
            <a:spcBef>
              <a:spcPct val="0"/>
            </a:spcBef>
            <a:spcAft>
              <a:spcPct val="35000"/>
            </a:spcAft>
            <a:buNone/>
          </a:pPr>
          <a:r>
            <a:rPr lang="en-US" sz="1600" kern="1200"/>
            <a:t>Store</a:t>
          </a:r>
        </a:p>
      </dsp:txBody>
      <dsp:txXfrm>
        <a:off x="4227596" y="986834"/>
        <a:ext cx="871899" cy="318987"/>
      </dsp:txXfrm>
    </dsp:sp>
    <dsp:sp modelId="{BDCBDE56-9723-469D-A612-700602EDAD03}">
      <dsp:nvSpPr>
        <dsp:cNvPr id="0" name=""/>
        <dsp:cNvSpPr/>
      </dsp:nvSpPr>
      <dsp:spPr>
        <a:xfrm>
          <a:off x="4131900" y="1305821"/>
          <a:ext cx="967595" cy="26415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462" tIns="76462" rIns="76462" bIns="152923" numCol="1" spcCol="1270" anchor="t" anchorCtr="0">
          <a:noAutofit/>
        </a:bodyPr>
        <a:lstStyle/>
        <a:p>
          <a:pPr marL="0" lvl="0" indent="0" algn="l" defTabSz="533400">
            <a:lnSpc>
              <a:spcPct val="90000"/>
            </a:lnSpc>
            <a:spcBef>
              <a:spcPct val="0"/>
            </a:spcBef>
            <a:spcAft>
              <a:spcPct val="35000"/>
            </a:spcAft>
            <a:buNone/>
          </a:pPr>
          <a:r>
            <a:rPr lang="en-US" sz="1200" kern="1200"/>
            <a:t>Store arrays into dictionary for ease of access</a:t>
          </a:r>
        </a:p>
      </dsp:txBody>
      <dsp:txXfrm>
        <a:off x="4131900" y="1305821"/>
        <a:ext cx="967595" cy="2641515"/>
      </dsp:txXfrm>
    </dsp:sp>
    <dsp:sp modelId="{5D0A5E62-3B91-49C9-B902-8974FB450DE9}">
      <dsp:nvSpPr>
        <dsp:cNvPr id="0" name=""/>
        <dsp:cNvSpPr/>
      </dsp:nvSpPr>
      <dsp:spPr>
        <a:xfrm>
          <a:off x="5164039" y="986834"/>
          <a:ext cx="1063291" cy="318987"/>
        </a:xfrm>
        <a:prstGeom prst="chevron">
          <a:avLst>
            <a:gd name="adj" fmla="val 3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86" tIns="39386" rIns="39386" bIns="39386" numCol="1" spcCol="1270" anchor="ctr" anchorCtr="0">
          <a:noAutofit/>
        </a:bodyPr>
        <a:lstStyle/>
        <a:p>
          <a:pPr marL="0" lvl="0" indent="0" algn="ctr" defTabSz="711200">
            <a:lnSpc>
              <a:spcPct val="90000"/>
            </a:lnSpc>
            <a:spcBef>
              <a:spcPct val="0"/>
            </a:spcBef>
            <a:spcAft>
              <a:spcPct val="35000"/>
            </a:spcAft>
            <a:buNone/>
          </a:pPr>
          <a:r>
            <a:rPr lang="en-US" sz="1600" kern="1200"/>
            <a:t>Add</a:t>
          </a:r>
        </a:p>
      </dsp:txBody>
      <dsp:txXfrm>
        <a:off x="5259735" y="986834"/>
        <a:ext cx="871899" cy="318987"/>
      </dsp:txXfrm>
    </dsp:sp>
    <dsp:sp modelId="{C3A957C4-5958-415B-92DF-6DC51DAB78EE}">
      <dsp:nvSpPr>
        <dsp:cNvPr id="0" name=""/>
        <dsp:cNvSpPr/>
      </dsp:nvSpPr>
      <dsp:spPr>
        <a:xfrm>
          <a:off x="5164039" y="1305821"/>
          <a:ext cx="967595" cy="26415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462" tIns="76462" rIns="76462" bIns="152923" numCol="1" spcCol="1270" anchor="t" anchorCtr="0">
          <a:noAutofit/>
        </a:bodyPr>
        <a:lstStyle/>
        <a:p>
          <a:pPr marL="0" lvl="0" indent="0" algn="l" defTabSz="533400">
            <a:lnSpc>
              <a:spcPct val="90000"/>
            </a:lnSpc>
            <a:spcBef>
              <a:spcPct val="0"/>
            </a:spcBef>
            <a:spcAft>
              <a:spcPct val="35000"/>
            </a:spcAft>
            <a:buNone/>
          </a:pPr>
          <a:r>
            <a:rPr lang="en-US" sz="1200" kern="1200"/>
            <a:t>Add additional logic to further cleanse and simplify dataset</a:t>
          </a:r>
        </a:p>
      </dsp:txBody>
      <dsp:txXfrm>
        <a:off x="5164039" y="1305821"/>
        <a:ext cx="967595" cy="26415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8CEB2-8355-4B01-AF4E-6629BBD952B4}">
      <dsp:nvSpPr>
        <dsp:cNvPr id="0" name=""/>
        <dsp:cNvSpPr/>
      </dsp:nvSpPr>
      <dsp:spPr>
        <a:xfrm>
          <a:off x="0" y="2902"/>
          <a:ext cx="724014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135563-8F04-4424-8459-0D2F03467FBF}">
      <dsp:nvSpPr>
        <dsp:cNvPr id="0" name=""/>
        <dsp:cNvSpPr/>
      </dsp:nvSpPr>
      <dsp:spPr>
        <a:xfrm>
          <a:off x="0" y="2902"/>
          <a:ext cx="7240146" cy="989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SG" sz="1800" kern="1200" dirty="0"/>
            <a:t>Analyse connections between </a:t>
          </a:r>
          <a:r>
            <a:rPr lang="en-SG" sz="1800" u="sng" kern="1200" dirty="0">
              <a:solidFill>
                <a:schemeClr val="accent1">
                  <a:lumMod val="75000"/>
                </a:schemeClr>
              </a:solidFill>
            </a:rPr>
            <a:t>differing number of rooms</a:t>
          </a:r>
          <a:r>
            <a:rPr lang="en-SG" sz="1800" u="none" kern="1200" dirty="0">
              <a:solidFill>
                <a:schemeClr val="accent1">
                  <a:lumMod val="75000"/>
                </a:schemeClr>
              </a:solidFill>
            </a:rPr>
            <a:t> </a:t>
          </a:r>
          <a:r>
            <a:rPr lang="en-SG" sz="1800" kern="1200" dirty="0"/>
            <a:t>within Singapore and </a:t>
          </a:r>
          <a:r>
            <a:rPr lang="en-SG" sz="1800" u="sng" kern="1200" dirty="0">
              <a:solidFill>
                <a:schemeClr val="accent1">
                  <a:lumMod val="75000"/>
                </a:schemeClr>
              </a:solidFill>
            </a:rPr>
            <a:t>price of property</a:t>
          </a:r>
          <a:r>
            <a:rPr lang="en-SG" sz="1800" kern="1200" dirty="0">
              <a:solidFill>
                <a:schemeClr val="accent1">
                  <a:lumMod val="75000"/>
                </a:schemeClr>
              </a:solidFill>
            </a:rPr>
            <a:t> </a:t>
          </a:r>
          <a:r>
            <a:rPr lang="en-SG" sz="1800" kern="1200" dirty="0"/>
            <a:t>within Singapore</a:t>
          </a:r>
          <a:endParaRPr lang="en-US" sz="1800" kern="1200" dirty="0"/>
        </a:p>
      </dsp:txBody>
      <dsp:txXfrm>
        <a:off x="0" y="2902"/>
        <a:ext cx="7240146" cy="989632"/>
      </dsp:txXfrm>
    </dsp:sp>
    <dsp:sp modelId="{223AAF43-D6E3-43E8-9356-B9272A56667C}">
      <dsp:nvSpPr>
        <dsp:cNvPr id="0" name=""/>
        <dsp:cNvSpPr/>
      </dsp:nvSpPr>
      <dsp:spPr>
        <a:xfrm>
          <a:off x="0" y="992534"/>
          <a:ext cx="7240146" cy="0"/>
        </a:xfrm>
        <a:prstGeom prst="line">
          <a:avLst/>
        </a:prstGeom>
        <a:solidFill>
          <a:schemeClr val="accent2">
            <a:hueOff val="-299001"/>
            <a:satOff val="-84"/>
            <a:lumOff val="1412"/>
            <a:alphaOff val="0"/>
          </a:schemeClr>
        </a:solidFill>
        <a:ln w="12700" cap="flat" cmpd="sng" algn="ctr">
          <a:solidFill>
            <a:schemeClr val="accent2">
              <a:hueOff val="-299001"/>
              <a:satOff val="-84"/>
              <a:lumOff val="1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D9E89E-1ADD-430E-B86D-CFF37EB577DB}">
      <dsp:nvSpPr>
        <dsp:cNvPr id="0" name=""/>
        <dsp:cNvSpPr/>
      </dsp:nvSpPr>
      <dsp:spPr>
        <a:xfrm>
          <a:off x="0" y="992534"/>
          <a:ext cx="7240146" cy="989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SG" sz="1800" kern="1200" dirty="0"/>
            <a:t>Analyse relationship between differing estates in Singapore and its significance in the </a:t>
          </a:r>
          <a:r>
            <a:rPr lang="en-SG" sz="1800" u="sng" kern="1200" dirty="0">
              <a:solidFill>
                <a:schemeClr val="accent1">
                  <a:lumMod val="75000"/>
                </a:schemeClr>
              </a:solidFill>
            </a:rPr>
            <a:t>affecting of minimum, maximum and mean price</a:t>
          </a:r>
          <a:r>
            <a:rPr lang="en-SG" sz="1800" kern="1200" dirty="0">
              <a:solidFill>
                <a:schemeClr val="accent1">
                  <a:lumMod val="75000"/>
                </a:schemeClr>
              </a:solidFill>
            </a:rPr>
            <a:t> </a:t>
          </a:r>
          <a:r>
            <a:rPr lang="en-SG" sz="1800" kern="1200" dirty="0"/>
            <a:t>of housing units</a:t>
          </a:r>
          <a:endParaRPr lang="en-US" sz="1800" kern="1200" dirty="0"/>
        </a:p>
      </dsp:txBody>
      <dsp:txXfrm>
        <a:off x="0" y="992534"/>
        <a:ext cx="7240146" cy="989632"/>
      </dsp:txXfrm>
    </dsp:sp>
    <dsp:sp modelId="{7402ED22-D6CC-46B6-99E8-A3F489F4B6D2}">
      <dsp:nvSpPr>
        <dsp:cNvPr id="0" name=""/>
        <dsp:cNvSpPr/>
      </dsp:nvSpPr>
      <dsp:spPr>
        <a:xfrm>
          <a:off x="0" y="1982167"/>
          <a:ext cx="7240146" cy="0"/>
        </a:xfrm>
        <a:prstGeom prst="line">
          <a:avLst/>
        </a:prstGeom>
        <a:solidFill>
          <a:schemeClr val="accent2">
            <a:hueOff val="-598002"/>
            <a:satOff val="-167"/>
            <a:lumOff val="2823"/>
            <a:alphaOff val="0"/>
          </a:schemeClr>
        </a:solidFill>
        <a:ln w="12700" cap="flat" cmpd="sng" algn="ctr">
          <a:solidFill>
            <a:schemeClr val="accent2">
              <a:hueOff val="-598002"/>
              <a:satOff val="-167"/>
              <a:lumOff val="28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ADA293-AD2B-42CF-9193-98B05B8AEED6}">
      <dsp:nvSpPr>
        <dsp:cNvPr id="0" name=""/>
        <dsp:cNvSpPr/>
      </dsp:nvSpPr>
      <dsp:spPr>
        <a:xfrm>
          <a:off x="0" y="1982167"/>
          <a:ext cx="7240146" cy="989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SG" sz="1800" kern="1200" dirty="0"/>
            <a:t>Analysis of correlations between </a:t>
          </a:r>
          <a:r>
            <a:rPr lang="en-SG" sz="1800" u="sng" kern="1200" dirty="0">
              <a:solidFill>
                <a:schemeClr val="accent1">
                  <a:lumMod val="75000"/>
                </a:schemeClr>
              </a:solidFill>
            </a:rPr>
            <a:t>time</a:t>
          </a:r>
          <a:r>
            <a:rPr lang="en-SG" sz="1800" kern="1200" dirty="0"/>
            <a:t> and its impact and influence on its </a:t>
          </a:r>
          <a:r>
            <a:rPr lang="en-SG" sz="1800" u="sng" kern="1200" dirty="0">
              <a:solidFill>
                <a:schemeClr val="accent1">
                  <a:lumMod val="75000"/>
                </a:schemeClr>
              </a:solidFill>
            </a:rPr>
            <a:t>respective sales index of property and price</a:t>
          </a:r>
          <a:endParaRPr lang="en-US" sz="1800" kern="1200" dirty="0">
            <a:solidFill>
              <a:schemeClr val="accent1">
                <a:lumMod val="75000"/>
              </a:schemeClr>
            </a:solidFill>
          </a:endParaRPr>
        </a:p>
      </dsp:txBody>
      <dsp:txXfrm>
        <a:off x="0" y="1982167"/>
        <a:ext cx="7240146" cy="989632"/>
      </dsp:txXfrm>
    </dsp:sp>
    <dsp:sp modelId="{E58C727F-FCDD-4B5E-858E-093CDEB534E2}">
      <dsp:nvSpPr>
        <dsp:cNvPr id="0" name=""/>
        <dsp:cNvSpPr/>
      </dsp:nvSpPr>
      <dsp:spPr>
        <a:xfrm>
          <a:off x="0" y="2971799"/>
          <a:ext cx="7240146" cy="0"/>
        </a:xfrm>
        <a:prstGeom prst="line">
          <a:avLst/>
        </a:prstGeom>
        <a:solidFill>
          <a:schemeClr val="accent2">
            <a:hueOff val="-897003"/>
            <a:satOff val="-251"/>
            <a:lumOff val="4235"/>
            <a:alphaOff val="0"/>
          </a:schemeClr>
        </a:solidFill>
        <a:ln w="12700" cap="flat" cmpd="sng" algn="ctr">
          <a:solidFill>
            <a:schemeClr val="accent2">
              <a:hueOff val="-897003"/>
              <a:satOff val="-251"/>
              <a:lumOff val="4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80B30B-B8C4-456C-998D-EB9A1DE8E3A9}">
      <dsp:nvSpPr>
        <dsp:cNvPr id="0" name=""/>
        <dsp:cNvSpPr/>
      </dsp:nvSpPr>
      <dsp:spPr>
        <a:xfrm>
          <a:off x="0" y="2971800"/>
          <a:ext cx="7240146" cy="989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GB" sz="1800" kern="1200" dirty="0"/>
            <a:t>Analyse </a:t>
          </a:r>
          <a:r>
            <a:rPr lang="en-US" sz="1800" kern="1200" dirty="0"/>
            <a:t>associations between </a:t>
          </a:r>
          <a:r>
            <a:rPr lang="en-US" sz="1800" u="sng" kern="1200" dirty="0">
              <a:solidFill>
                <a:schemeClr val="accent1">
                  <a:lumMod val="75000"/>
                </a:schemeClr>
              </a:solidFill>
            </a:rPr>
            <a:t>average house prices, new flat bookings</a:t>
          </a:r>
          <a:r>
            <a:rPr lang="en-US" sz="1800" u="none" kern="1200" dirty="0">
              <a:solidFill>
                <a:schemeClr val="accent1">
                  <a:lumMod val="75000"/>
                </a:schemeClr>
              </a:solidFill>
            </a:rPr>
            <a:t> </a:t>
          </a:r>
          <a:r>
            <a:rPr lang="en-US" sz="1800" kern="1200" dirty="0"/>
            <a:t>and its impact on the </a:t>
          </a:r>
          <a:r>
            <a:rPr lang="en-US" sz="1800" u="sng" kern="1200" dirty="0">
              <a:solidFill>
                <a:schemeClr val="accent1">
                  <a:lumMod val="75000"/>
                </a:schemeClr>
              </a:solidFill>
            </a:rPr>
            <a:t>number of houses constructed</a:t>
          </a:r>
          <a:r>
            <a:rPr lang="en-US" sz="1800" kern="1200" dirty="0">
              <a:solidFill>
                <a:schemeClr val="accent1">
                  <a:lumMod val="75000"/>
                </a:schemeClr>
              </a:solidFill>
            </a:rPr>
            <a:t> </a:t>
          </a:r>
          <a:r>
            <a:rPr lang="en-US" sz="1800" kern="1200" dirty="0"/>
            <a:t>in Singapore</a:t>
          </a:r>
        </a:p>
      </dsp:txBody>
      <dsp:txXfrm>
        <a:off x="0" y="2971800"/>
        <a:ext cx="7240146" cy="989632"/>
      </dsp:txXfrm>
    </dsp:sp>
    <dsp:sp modelId="{15AF0A4D-1AD5-4F60-BD15-279089EC8263}">
      <dsp:nvSpPr>
        <dsp:cNvPr id="0" name=""/>
        <dsp:cNvSpPr/>
      </dsp:nvSpPr>
      <dsp:spPr>
        <a:xfrm>
          <a:off x="0" y="3961432"/>
          <a:ext cx="7240146" cy="0"/>
        </a:xfrm>
        <a:prstGeom prst="line">
          <a:avLst/>
        </a:prstGeom>
        <a:solidFill>
          <a:schemeClr val="accent2">
            <a:hueOff val="-1196004"/>
            <a:satOff val="-334"/>
            <a:lumOff val="5646"/>
            <a:alphaOff val="0"/>
          </a:schemeClr>
        </a:solidFill>
        <a:ln w="12700" cap="flat" cmpd="sng" algn="ctr">
          <a:solidFill>
            <a:schemeClr val="accent2">
              <a:hueOff val="-1196004"/>
              <a:satOff val="-334"/>
              <a:lumOff val="564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EF9F20-D9A8-4AEB-9BCF-74596E790B19}">
      <dsp:nvSpPr>
        <dsp:cNvPr id="0" name=""/>
        <dsp:cNvSpPr/>
      </dsp:nvSpPr>
      <dsp:spPr>
        <a:xfrm>
          <a:off x="0" y="3961432"/>
          <a:ext cx="7240146" cy="989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800" kern="1200" dirty="0"/>
            <a:t>Analyse the </a:t>
          </a:r>
          <a:r>
            <a:rPr lang="en-US" sz="1800" u="sng" kern="1200" dirty="0">
              <a:solidFill>
                <a:schemeClr val="accent1">
                  <a:lumMod val="75000"/>
                </a:schemeClr>
              </a:solidFill>
            </a:rPr>
            <a:t>population distribution of houses by region</a:t>
          </a:r>
          <a:r>
            <a:rPr lang="en-US" sz="1800" u="none" kern="1200" dirty="0">
              <a:solidFill>
                <a:schemeClr val="accent1">
                  <a:lumMod val="75000"/>
                </a:schemeClr>
              </a:solidFill>
            </a:rPr>
            <a:t> </a:t>
          </a:r>
          <a:r>
            <a:rPr lang="en-US" sz="1800" kern="1200" dirty="0"/>
            <a:t>in Singapore</a:t>
          </a:r>
        </a:p>
      </dsp:txBody>
      <dsp:txXfrm>
        <a:off x="0" y="3961432"/>
        <a:ext cx="7240146" cy="989632"/>
      </dsp:txXfrm>
    </dsp:sp>
    <dsp:sp modelId="{CAE5C21C-26CE-45A8-A6D2-EF31E80620E2}">
      <dsp:nvSpPr>
        <dsp:cNvPr id="0" name=""/>
        <dsp:cNvSpPr/>
      </dsp:nvSpPr>
      <dsp:spPr>
        <a:xfrm>
          <a:off x="0" y="4951065"/>
          <a:ext cx="7240146" cy="0"/>
        </a:xfrm>
        <a:prstGeom prst="line">
          <a:avLst/>
        </a:prstGeom>
        <a:solidFill>
          <a:schemeClr val="accent2">
            <a:hueOff val="-1495005"/>
            <a:satOff val="-418"/>
            <a:lumOff val="7058"/>
            <a:alphaOff val="0"/>
          </a:schemeClr>
        </a:solidFill>
        <a:ln w="12700" cap="flat" cmpd="sng" algn="ctr">
          <a:solidFill>
            <a:schemeClr val="accent2">
              <a:hueOff val="-1495005"/>
              <a:satOff val="-418"/>
              <a:lumOff val="705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933BC3-0089-4198-9CBF-117EE37ABF11}">
      <dsp:nvSpPr>
        <dsp:cNvPr id="0" name=""/>
        <dsp:cNvSpPr/>
      </dsp:nvSpPr>
      <dsp:spPr>
        <a:xfrm>
          <a:off x="0" y="4951065"/>
          <a:ext cx="7240146" cy="989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US" sz="1800" kern="1200" dirty="0"/>
            <a:t>Display the </a:t>
          </a:r>
          <a:r>
            <a:rPr lang="en-US" sz="1800" u="sng" kern="1200" dirty="0">
              <a:solidFill>
                <a:schemeClr val="accent1">
                  <a:lumMod val="75000"/>
                </a:schemeClr>
              </a:solidFill>
            </a:rPr>
            <a:t>trend of year of completion</a:t>
          </a:r>
          <a:r>
            <a:rPr lang="en-US" sz="1800" u="none" kern="1200" dirty="0">
              <a:solidFill>
                <a:schemeClr val="tx1"/>
              </a:solidFill>
            </a:rPr>
            <a:t> of property </a:t>
          </a:r>
          <a:r>
            <a:rPr lang="en-US" sz="1800" kern="1200" dirty="0"/>
            <a:t>vs </a:t>
          </a:r>
          <a:r>
            <a:rPr lang="en-US" sz="1800" u="sng" kern="1200" dirty="0">
              <a:solidFill>
                <a:schemeClr val="accent1">
                  <a:lumMod val="75000"/>
                </a:schemeClr>
              </a:solidFill>
            </a:rPr>
            <a:t>maximum number of floors</a:t>
          </a:r>
          <a:r>
            <a:rPr lang="en-US" sz="1800" kern="1200" dirty="0"/>
            <a:t> for property </a:t>
          </a:r>
        </a:p>
      </dsp:txBody>
      <dsp:txXfrm>
        <a:off x="0" y="4951065"/>
        <a:ext cx="7240146" cy="989632"/>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8F1745-07CD-423D-994F-EAEE1357F3C3}" type="datetimeFigureOut">
              <a:rPr lang="en-SG" smtClean="0"/>
              <a:t>4/1/2022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FDD869-F6E8-455D-A9E7-13BC6989563C}" type="slidenum">
              <a:rPr lang="en-SG" smtClean="0"/>
              <a:t>‹#›</a:t>
            </a:fld>
            <a:endParaRPr lang="en-SG"/>
          </a:p>
        </p:txBody>
      </p:sp>
    </p:spTree>
    <p:extLst>
      <p:ext uri="{BB962C8B-B14F-4D97-AF65-F5344CB8AC3E}">
        <p14:creationId xmlns:p14="http://schemas.microsoft.com/office/powerpoint/2010/main" val="2827926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psd.gov.sg/heartofpublicservice/our-institutions/housing-a-nation-building-a-city/"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gov.sg/article/evolution-of-public-housing-in-singapor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9FFDD869-F6E8-455D-A9E7-13BC6989563C}" type="slidenum">
              <a:rPr lang="en-SG" smtClean="0"/>
              <a:t>2</a:t>
            </a:fld>
            <a:endParaRPr lang="en-SG"/>
          </a:p>
        </p:txBody>
      </p:sp>
    </p:spTree>
    <p:extLst>
      <p:ext uri="{BB962C8B-B14F-4D97-AF65-F5344CB8AC3E}">
        <p14:creationId xmlns:p14="http://schemas.microsoft.com/office/powerpoint/2010/main" val="3079339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15</a:t>
            </a:fld>
            <a:endParaRPr lang="en-SG"/>
          </a:p>
        </p:txBody>
      </p:sp>
    </p:spTree>
    <p:extLst>
      <p:ext uri="{BB962C8B-B14F-4D97-AF65-F5344CB8AC3E}">
        <p14:creationId xmlns:p14="http://schemas.microsoft.com/office/powerpoint/2010/main" val="2159862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17</a:t>
            </a:fld>
            <a:endParaRPr lang="en-SG"/>
          </a:p>
        </p:txBody>
      </p:sp>
    </p:spTree>
    <p:extLst>
      <p:ext uri="{BB962C8B-B14F-4D97-AF65-F5344CB8AC3E}">
        <p14:creationId xmlns:p14="http://schemas.microsoft.com/office/powerpoint/2010/main" val="3834805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HOUSING A NATION, BUILDING A CITY (psd.gov.sg)</a:t>
            </a:r>
            <a:endParaRPr lang="en-US" dirty="0"/>
          </a:p>
          <a:p>
            <a:r>
              <a:rPr lang="en-US" dirty="0">
                <a:hlinkClick r:id="rId4"/>
              </a:rPr>
              <a:t>gov.sg | Evolution of public housing in Singapore (www.gov.sg)</a:t>
            </a:r>
            <a:endParaRPr lang="en-US" dirty="0"/>
          </a:p>
        </p:txBody>
      </p:sp>
      <p:sp>
        <p:nvSpPr>
          <p:cNvPr id="4" name="Slide Number Placeholder 3"/>
          <p:cNvSpPr>
            <a:spLocks noGrp="1"/>
          </p:cNvSpPr>
          <p:nvPr>
            <p:ph type="sldNum" sz="quarter" idx="5"/>
          </p:nvPr>
        </p:nvSpPr>
        <p:spPr/>
        <p:txBody>
          <a:bodyPr/>
          <a:lstStyle/>
          <a:p>
            <a:fld id="{9FFDD869-F6E8-455D-A9E7-13BC6989563C}" type="slidenum">
              <a:rPr lang="en-SG" smtClean="0"/>
              <a:t>18</a:t>
            </a:fld>
            <a:endParaRPr lang="en-SG"/>
          </a:p>
        </p:txBody>
      </p:sp>
    </p:spTree>
    <p:extLst>
      <p:ext uri="{BB962C8B-B14F-4D97-AF65-F5344CB8AC3E}">
        <p14:creationId xmlns:p14="http://schemas.microsoft.com/office/powerpoint/2010/main" val="3201762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3</a:t>
            </a:fld>
            <a:endParaRPr lang="en-SG"/>
          </a:p>
        </p:txBody>
      </p:sp>
    </p:spTree>
    <p:extLst>
      <p:ext uri="{BB962C8B-B14F-4D97-AF65-F5344CB8AC3E}">
        <p14:creationId xmlns:p14="http://schemas.microsoft.com/office/powerpoint/2010/main" val="3641902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4</a:t>
            </a:fld>
            <a:endParaRPr lang="en-SG"/>
          </a:p>
        </p:txBody>
      </p:sp>
    </p:spTree>
    <p:extLst>
      <p:ext uri="{BB962C8B-B14F-4D97-AF65-F5344CB8AC3E}">
        <p14:creationId xmlns:p14="http://schemas.microsoft.com/office/powerpoint/2010/main" val="3440371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7</a:t>
            </a:fld>
            <a:endParaRPr lang="en-SG"/>
          </a:p>
        </p:txBody>
      </p:sp>
    </p:spTree>
    <p:extLst>
      <p:ext uri="{BB962C8B-B14F-4D97-AF65-F5344CB8AC3E}">
        <p14:creationId xmlns:p14="http://schemas.microsoft.com/office/powerpoint/2010/main" val="2597381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8</a:t>
            </a:fld>
            <a:endParaRPr lang="en-SG"/>
          </a:p>
        </p:txBody>
      </p:sp>
    </p:spTree>
    <p:extLst>
      <p:ext uri="{BB962C8B-B14F-4D97-AF65-F5344CB8AC3E}">
        <p14:creationId xmlns:p14="http://schemas.microsoft.com/office/powerpoint/2010/main" val="261056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9</a:t>
            </a:fld>
            <a:endParaRPr lang="en-SG"/>
          </a:p>
        </p:txBody>
      </p:sp>
    </p:spTree>
    <p:extLst>
      <p:ext uri="{BB962C8B-B14F-4D97-AF65-F5344CB8AC3E}">
        <p14:creationId xmlns:p14="http://schemas.microsoft.com/office/powerpoint/2010/main" val="3934299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FDD869-F6E8-455D-A9E7-13BC6989563C}" type="slidenum">
              <a:rPr lang="en-SG" smtClean="0"/>
              <a:t>10</a:t>
            </a:fld>
            <a:endParaRPr lang="en-SG"/>
          </a:p>
        </p:txBody>
      </p:sp>
    </p:spTree>
    <p:extLst>
      <p:ext uri="{BB962C8B-B14F-4D97-AF65-F5344CB8AC3E}">
        <p14:creationId xmlns:p14="http://schemas.microsoft.com/office/powerpoint/2010/main" val="2815397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11</a:t>
            </a:fld>
            <a:endParaRPr lang="en-SG"/>
          </a:p>
        </p:txBody>
      </p:sp>
    </p:spTree>
    <p:extLst>
      <p:ext uri="{BB962C8B-B14F-4D97-AF65-F5344CB8AC3E}">
        <p14:creationId xmlns:p14="http://schemas.microsoft.com/office/powerpoint/2010/main" val="3469930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13</a:t>
            </a:fld>
            <a:endParaRPr lang="en-SG"/>
          </a:p>
        </p:txBody>
      </p:sp>
    </p:spTree>
    <p:extLst>
      <p:ext uri="{BB962C8B-B14F-4D97-AF65-F5344CB8AC3E}">
        <p14:creationId xmlns:p14="http://schemas.microsoft.com/office/powerpoint/2010/main" val="2258952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Tuesday, January 4,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5885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Tuesday, January 4,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512946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Tuesday, January 4,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67333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Tuesday, January 4,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595826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Tuesday, January 4,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52158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Tuesday, January 4,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55568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Tuesday, January 4,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1700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Tuesday, January 4,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83314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Tuesday, January 4,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836167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Tuesday, January 4,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138323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Tuesday, January 4,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08354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Tuesday, January 4,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17536614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62" r:id="rId4"/>
    <p:sldLayoutId id="2147483663" r:id="rId5"/>
    <p:sldLayoutId id="2147483668" r:id="rId6"/>
    <p:sldLayoutId id="2147483664" r:id="rId7"/>
    <p:sldLayoutId id="2147483665" r:id="rId8"/>
    <p:sldLayoutId id="2147483666" r:id="rId9"/>
    <p:sldLayoutId id="2147483667" r:id="rId10"/>
    <p:sldLayoutId id="2147483669"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gov.sg/article/evolution-of-public-housing-in-singapore" TargetMode="External"/><Relationship Id="rId2" Type="http://schemas.openxmlformats.org/officeDocument/2006/relationships/hyperlink" Target="https://www.psd.gov.sg/heartofpublicservice/our-institutions/housing-a-nation-building-a-cit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D3F794D0-2982-490E-88DA-93D489750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3" descr="Abstract particle background">
            <a:extLst>
              <a:ext uri="{FF2B5EF4-FFF2-40B4-BE49-F238E27FC236}">
                <a16:creationId xmlns:a16="http://schemas.microsoft.com/office/drawing/2014/main" id="{28D426E9-EFC3-4AD2-9ACB-57E07A7CD65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Lst>
          </a:blip>
          <a:srcRect t="2495" b="32456"/>
          <a:stretch/>
        </p:blipFill>
        <p:spPr>
          <a:xfrm>
            <a:off x="-2" y="10"/>
            <a:ext cx="12192002" cy="4461036"/>
          </a:xfrm>
          <a:prstGeom prst="rect">
            <a:avLst/>
          </a:prstGeom>
          <a:effectLst>
            <a:glow>
              <a:schemeClr val="accent1"/>
            </a:glow>
          </a:effectLst>
        </p:spPr>
      </p:pic>
      <p:sp>
        <p:nvSpPr>
          <p:cNvPr id="20" name="Rectangle 10">
            <a:extLst>
              <a:ext uri="{FF2B5EF4-FFF2-40B4-BE49-F238E27FC236}">
                <a16:creationId xmlns:a16="http://schemas.microsoft.com/office/drawing/2014/main" id="{AFD24A3D-F07A-44A9-BE55-5576292E1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204441C9-FD2D-4031-B5C5-67478196C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4463553"/>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14">
            <a:extLst>
              <a:ext uri="{FF2B5EF4-FFF2-40B4-BE49-F238E27FC236}">
                <a16:creationId xmlns:a16="http://schemas.microsoft.com/office/drawing/2014/main" id="{EBF09AEC-6E6E-418F-9974-8730F1B2B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D9D3989-3E00-4727-914E-959DFE8FA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5263EA-E1A5-432F-A2AE-750AC92827D7}"/>
              </a:ext>
            </a:extLst>
          </p:cNvPr>
          <p:cNvSpPr>
            <a:spLocks noGrp="1"/>
          </p:cNvSpPr>
          <p:nvPr>
            <p:ph type="ctrTitle"/>
          </p:nvPr>
        </p:nvSpPr>
        <p:spPr>
          <a:xfrm>
            <a:off x="95248" y="2044793"/>
            <a:ext cx="12096751" cy="1171556"/>
          </a:xfrm>
        </p:spPr>
        <p:txBody>
          <a:bodyPr>
            <a:normAutofit/>
          </a:bodyPr>
          <a:lstStyle/>
          <a:p>
            <a:r>
              <a:rPr lang="en-US" sz="2000" dirty="0">
                <a:solidFill>
                  <a:schemeClr val="bg1"/>
                </a:solidFill>
              </a:rPr>
              <a:t>PDAS Ca1(individual)</a:t>
            </a:r>
            <a:br>
              <a:rPr lang="en-US" sz="2000" dirty="0">
                <a:solidFill>
                  <a:schemeClr val="bg1"/>
                </a:solidFill>
              </a:rPr>
            </a:br>
            <a:br>
              <a:rPr lang="en-US" sz="2000" dirty="0">
                <a:solidFill>
                  <a:schemeClr val="bg1"/>
                </a:solidFill>
              </a:rPr>
            </a:br>
            <a:r>
              <a:rPr lang="en-US" sz="2000" dirty="0">
                <a:solidFill>
                  <a:schemeClr val="bg1"/>
                </a:solidFill>
              </a:rPr>
              <a:t>an analysis of Singapore housing data</a:t>
            </a:r>
          </a:p>
        </p:txBody>
      </p:sp>
      <p:sp>
        <p:nvSpPr>
          <p:cNvPr id="3" name="Subtitle 2">
            <a:extLst>
              <a:ext uri="{FF2B5EF4-FFF2-40B4-BE49-F238E27FC236}">
                <a16:creationId xmlns:a16="http://schemas.microsoft.com/office/drawing/2014/main" id="{875EEBA6-B9C3-4562-9A72-936DFF052ABB}"/>
              </a:ext>
            </a:extLst>
          </p:cNvPr>
          <p:cNvSpPr>
            <a:spLocks noGrp="1"/>
          </p:cNvSpPr>
          <p:nvPr>
            <p:ph type="subTitle" idx="1"/>
          </p:nvPr>
        </p:nvSpPr>
        <p:spPr>
          <a:xfrm>
            <a:off x="1419223" y="4831228"/>
            <a:ext cx="9448800" cy="429904"/>
          </a:xfrm>
        </p:spPr>
        <p:txBody>
          <a:bodyPr>
            <a:normAutofit fontScale="92500" lnSpcReduction="10000"/>
          </a:bodyPr>
          <a:lstStyle/>
          <a:p>
            <a:r>
              <a:rPr lang="en-US" sz="2400" dirty="0">
                <a:solidFill>
                  <a:schemeClr val="bg1"/>
                </a:solidFill>
              </a:rPr>
              <a:t>Justin wong juin hng (p2112646)</a:t>
            </a:r>
          </a:p>
        </p:txBody>
      </p:sp>
    </p:spTree>
    <p:extLst>
      <p:ext uri="{BB962C8B-B14F-4D97-AF65-F5344CB8AC3E}">
        <p14:creationId xmlns:p14="http://schemas.microsoft.com/office/powerpoint/2010/main" val="923500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391940" y="838698"/>
            <a:ext cx="3248863" cy="3020785"/>
          </a:xfrm>
        </p:spPr>
        <p:txBody>
          <a:bodyPr>
            <a:normAutofit/>
          </a:bodyPr>
          <a:lstStyle/>
          <a:p>
            <a:pPr algn="r"/>
            <a:r>
              <a:rPr lang="en-SG" sz="2200" dirty="0">
                <a:solidFill>
                  <a:schemeClr val="bg1"/>
                </a:solidFill>
              </a:rPr>
              <a:t>Explanation of insights</a:t>
            </a:r>
          </a:p>
        </p:txBody>
      </p:sp>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4777408" y="354563"/>
            <a:ext cx="6895187" cy="6391469"/>
          </a:xfrm>
        </p:spPr>
        <p:txBody>
          <a:bodyPr>
            <a:normAutofit/>
          </a:bodyPr>
          <a:lstStyle/>
          <a:p>
            <a:pPr algn="just">
              <a:lnSpc>
                <a:spcPct val="110000"/>
              </a:lnSpc>
            </a:pPr>
            <a:r>
              <a:rPr lang="en-SG" sz="1800" dirty="0"/>
              <a:t>The region with the </a:t>
            </a:r>
            <a:r>
              <a:rPr lang="en-SG" sz="1800" u="sng" dirty="0">
                <a:solidFill>
                  <a:schemeClr val="accent1">
                    <a:lumMod val="75000"/>
                  </a:schemeClr>
                </a:solidFill>
              </a:rPr>
              <a:t>greatest average property price</a:t>
            </a:r>
            <a:r>
              <a:rPr lang="en-SG" sz="1800" dirty="0"/>
              <a:t> was Tengah, at $317,800. Conversely, the region with </a:t>
            </a:r>
            <a:r>
              <a:rPr lang="en-SG" sz="1800" u="sng" dirty="0">
                <a:solidFill>
                  <a:schemeClr val="accent1">
                    <a:lumMod val="75000"/>
                  </a:schemeClr>
                </a:solidFill>
              </a:rPr>
              <a:t>lowest average property price</a:t>
            </a:r>
            <a:r>
              <a:rPr lang="en-SG" sz="1800" dirty="0"/>
              <a:t> was Sembawang, at a mere $169,198. Additionally, the region with the </a:t>
            </a:r>
            <a:r>
              <a:rPr lang="en-SG" sz="1800" u="sng" dirty="0">
                <a:solidFill>
                  <a:schemeClr val="accent1">
                    <a:lumMod val="75000"/>
                  </a:schemeClr>
                </a:solidFill>
              </a:rPr>
              <a:t>greatest difference in average property prices</a:t>
            </a:r>
            <a:r>
              <a:rPr lang="en-SG" sz="1800" dirty="0"/>
              <a:t> was Punggol, at an average difference of $81,000. This suggests that the property prices in Punggol are </a:t>
            </a:r>
            <a:r>
              <a:rPr lang="en-SG" sz="1800" u="sng" dirty="0">
                <a:solidFill>
                  <a:schemeClr val="accent1">
                    <a:lumMod val="75000"/>
                  </a:schemeClr>
                </a:solidFill>
              </a:rPr>
              <a:t>not consistent and/or stable</a:t>
            </a:r>
            <a:r>
              <a:rPr lang="en-SG" sz="1800" dirty="0"/>
              <a:t>.</a:t>
            </a:r>
          </a:p>
          <a:p>
            <a:pPr algn="just">
              <a:lnSpc>
                <a:spcPct val="110000"/>
              </a:lnSpc>
            </a:pPr>
            <a:endParaRPr lang="en-SG" sz="1800" dirty="0"/>
          </a:p>
          <a:p>
            <a:pPr algn="just">
              <a:lnSpc>
                <a:spcPct val="110000"/>
              </a:lnSpc>
            </a:pPr>
            <a:r>
              <a:rPr lang="en-SG" sz="1800" dirty="0"/>
              <a:t>This can be explained by the </a:t>
            </a:r>
            <a:r>
              <a:rPr lang="en-SG" sz="1800" u="sng" dirty="0">
                <a:solidFill>
                  <a:schemeClr val="accent1">
                    <a:lumMod val="75000"/>
                  </a:schemeClr>
                </a:solidFill>
              </a:rPr>
              <a:t>region</a:t>
            </a:r>
            <a:r>
              <a:rPr lang="en-SG" sz="1800" dirty="0"/>
              <a:t> in which the properties are located in. With Tengah being in the central region, this means that the distance from the Central Business District (CBD) is a lot lower, allowing for </a:t>
            </a:r>
            <a:r>
              <a:rPr lang="en-SG" sz="1800" u="sng" dirty="0">
                <a:solidFill>
                  <a:schemeClr val="accent1">
                    <a:lumMod val="75000"/>
                  </a:schemeClr>
                </a:solidFill>
              </a:rPr>
              <a:t>ease of commute</a:t>
            </a:r>
            <a:r>
              <a:rPr lang="en-SG" sz="1800" dirty="0"/>
              <a:t> between work and popular places of interest. This in turn </a:t>
            </a:r>
            <a:r>
              <a:rPr lang="en-SG" sz="1800" u="sng" dirty="0">
                <a:solidFill>
                  <a:schemeClr val="accent1">
                    <a:lumMod val="75000"/>
                  </a:schemeClr>
                </a:solidFill>
              </a:rPr>
              <a:t>drives the prices up</a:t>
            </a:r>
            <a:r>
              <a:rPr lang="en-SG" sz="1800" dirty="0"/>
              <a:t>, to cope with </a:t>
            </a:r>
            <a:r>
              <a:rPr lang="en-SG" sz="1800" u="sng" dirty="0">
                <a:solidFill>
                  <a:schemeClr val="accent1">
                    <a:lumMod val="75000"/>
                  </a:schemeClr>
                </a:solidFill>
              </a:rPr>
              <a:t>increased demand</a:t>
            </a:r>
          </a:p>
          <a:p>
            <a:pPr algn="just">
              <a:lnSpc>
                <a:spcPct val="110000"/>
              </a:lnSpc>
            </a:pPr>
            <a:endParaRPr lang="en-SG" sz="1800" dirty="0"/>
          </a:p>
          <a:p>
            <a:pPr algn="just">
              <a:lnSpc>
                <a:spcPct val="110000"/>
              </a:lnSpc>
            </a:pPr>
            <a:r>
              <a:rPr lang="en-SG" sz="1800" dirty="0"/>
              <a:t>Moreover, with Sembawang being located in the northern region of Singapore where property prices are </a:t>
            </a:r>
            <a:r>
              <a:rPr lang="en-SG" sz="1800" u="sng" dirty="0">
                <a:solidFill>
                  <a:schemeClr val="accent1">
                    <a:lumMod val="75000"/>
                  </a:schemeClr>
                </a:solidFill>
              </a:rPr>
              <a:t>generally cheaper</a:t>
            </a:r>
            <a:r>
              <a:rPr lang="en-SG" sz="1800" dirty="0"/>
              <a:t>, this also accounts for the low average property price. This allows for properties in Sembawang to be on average, </a:t>
            </a:r>
            <a:r>
              <a:rPr lang="en-SG" sz="1800" u="sng" dirty="0">
                <a:solidFill>
                  <a:schemeClr val="accent1">
                    <a:lumMod val="75000"/>
                  </a:schemeClr>
                </a:solidFill>
              </a:rPr>
              <a:t>larger than their same-room counterparts</a:t>
            </a:r>
            <a:r>
              <a:rPr lang="en-SG" sz="1800" dirty="0"/>
              <a:t> in the Central Region of Singapore.</a:t>
            </a:r>
          </a:p>
          <a:p>
            <a:pPr algn="just">
              <a:lnSpc>
                <a:spcPct val="110000"/>
              </a:lnSpc>
            </a:pPr>
            <a:endParaRPr lang="en-SG" sz="1800" dirty="0"/>
          </a:p>
        </p:txBody>
      </p:sp>
    </p:spTree>
    <p:extLst>
      <p:ext uri="{BB962C8B-B14F-4D97-AF65-F5344CB8AC3E}">
        <p14:creationId xmlns:p14="http://schemas.microsoft.com/office/powerpoint/2010/main" val="415343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C4A7-152B-46A9-B72B-A139C008AEC9}"/>
              </a:ext>
            </a:extLst>
          </p:cNvPr>
          <p:cNvSpPr>
            <a:spLocks noGrp="1"/>
          </p:cNvSpPr>
          <p:nvPr>
            <p:ph type="title"/>
          </p:nvPr>
        </p:nvSpPr>
        <p:spPr>
          <a:xfrm>
            <a:off x="975358" y="205958"/>
            <a:ext cx="10241281" cy="519574"/>
          </a:xfrm>
        </p:spPr>
        <p:txBody>
          <a:bodyPr>
            <a:normAutofit/>
          </a:bodyPr>
          <a:lstStyle/>
          <a:p>
            <a:pPr algn="ctr"/>
            <a:r>
              <a:rPr lang="en-US" sz="2800" dirty="0"/>
              <a:t>Analysis on dataset(s)</a:t>
            </a:r>
          </a:p>
        </p:txBody>
      </p:sp>
      <p:pic>
        <p:nvPicPr>
          <p:cNvPr id="4" name="Picture 3">
            <a:extLst>
              <a:ext uri="{FF2B5EF4-FFF2-40B4-BE49-F238E27FC236}">
                <a16:creationId xmlns:a16="http://schemas.microsoft.com/office/drawing/2014/main" id="{AFFF5C44-CB2B-4E07-BDFC-224D188BDDFB}"/>
              </a:ext>
            </a:extLst>
          </p:cNvPr>
          <p:cNvPicPr>
            <a:picLocks noChangeAspect="1"/>
          </p:cNvPicPr>
          <p:nvPr/>
        </p:nvPicPr>
        <p:blipFill>
          <a:blip r:embed="rId3"/>
          <a:stretch>
            <a:fillRect/>
          </a:stretch>
        </p:blipFill>
        <p:spPr>
          <a:xfrm>
            <a:off x="1059873" y="768011"/>
            <a:ext cx="9627642" cy="5321977"/>
          </a:xfrm>
          <a:prstGeom prst="rect">
            <a:avLst/>
          </a:prstGeom>
        </p:spPr>
      </p:pic>
    </p:spTree>
    <p:extLst>
      <p:ext uri="{BB962C8B-B14F-4D97-AF65-F5344CB8AC3E}">
        <p14:creationId xmlns:p14="http://schemas.microsoft.com/office/powerpoint/2010/main" val="204528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391940" y="838698"/>
            <a:ext cx="3248863" cy="3020785"/>
          </a:xfrm>
        </p:spPr>
        <p:txBody>
          <a:bodyPr>
            <a:normAutofit/>
          </a:bodyPr>
          <a:lstStyle/>
          <a:p>
            <a:pPr algn="r"/>
            <a:r>
              <a:rPr lang="en-SG" sz="2200" dirty="0">
                <a:solidFill>
                  <a:schemeClr val="bg1"/>
                </a:solidFill>
              </a:rPr>
              <a:t>Explanation of insights</a:t>
            </a:r>
          </a:p>
        </p:txBody>
      </p:sp>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4429776" y="719108"/>
            <a:ext cx="7255265" cy="6858001"/>
          </a:xfrm>
        </p:spPr>
        <p:txBody>
          <a:bodyPr>
            <a:noAutofit/>
          </a:bodyPr>
          <a:lstStyle/>
          <a:p>
            <a:pPr marL="0" indent="0" algn="just">
              <a:lnSpc>
                <a:spcPct val="110000"/>
              </a:lnSpc>
              <a:buNone/>
            </a:pPr>
            <a:r>
              <a:rPr lang="en-SG" sz="1800" dirty="0"/>
              <a:t>From 2008 to 2019, we can observe an </a:t>
            </a:r>
            <a:r>
              <a:rPr lang="en-SG" sz="1800" u="sng" dirty="0">
                <a:solidFill>
                  <a:schemeClr val="accent1">
                    <a:lumMod val="75000"/>
                  </a:schemeClr>
                </a:solidFill>
              </a:rPr>
              <a:t>upward trend in the average of house valuations in Singapore</a:t>
            </a:r>
            <a:r>
              <a:rPr lang="en-SG" sz="1800" dirty="0"/>
              <a:t>. This can be accounted for by a multitude of factors:</a:t>
            </a:r>
          </a:p>
          <a:p>
            <a:pPr marL="800100" lvl="1" indent="-342900" algn="just">
              <a:lnSpc>
                <a:spcPct val="150000"/>
              </a:lnSpc>
              <a:buFont typeface="+mj-lt"/>
              <a:buAutoNum type="arabicPeriod"/>
            </a:pPr>
            <a:r>
              <a:rPr lang="en-SG" sz="1800" dirty="0"/>
              <a:t>Increase in population, driving demand for number of properties in Singapore and thus increasing prices</a:t>
            </a:r>
          </a:p>
          <a:p>
            <a:pPr marL="800100" lvl="1" indent="-342900" algn="just">
              <a:lnSpc>
                <a:spcPct val="150000"/>
              </a:lnSpc>
              <a:buFont typeface="+mj-lt"/>
              <a:buAutoNum type="arabicPeriod"/>
            </a:pPr>
            <a:r>
              <a:rPr lang="en-SG" sz="1800" dirty="0"/>
              <a:t> Greater expendable income, allowing for greater flexibility on expenditure of property and respective customisations</a:t>
            </a:r>
          </a:p>
          <a:p>
            <a:pPr marL="800100" lvl="1" indent="-342900" algn="just">
              <a:lnSpc>
                <a:spcPct val="150000"/>
              </a:lnSpc>
              <a:buFont typeface="+mj-lt"/>
              <a:buAutoNum type="arabicPeriod"/>
            </a:pPr>
            <a:r>
              <a:rPr lang="en-SG" sz="1800" dirty="0"/>
              <a:t>Decreasing land space and landsize in Singapore, reducing supply of property. This works in tandem with point (1), and they form the </a:t>
            </a:r>
            <a:r>
              <a:rPr lang="en-SG" sz="1800" u="sng" dirty="0">
                <a:solidFill>
                  <a:schemeClr val="accent1">
                    <a:lumMod val="75000"/>
                  </a:schemeClr>
                </a:solidFill>
              </a:rPr>
              <a:t>law of supply and demand</a:t>
            </a:r>
            <a:r>
              <a:rPr lang="en-SG" sz="1800" dirty="0"/>
              <a:t>, further increasing property prices.</a:t>
            </a:r>
          </a:p>
          <a:p>
            <a:pPr marL="800100" lvl="1" indent="-342900" algn="just">
              <a:lnSpc>
                <a:spcPct val="150000"/>
              </a:lnSpc>
              <a:buFont typeface="+mj-lt"/>
              <a:buAutoNum type="arabicPeriod"/>
            </a:pPr>
            <a:r>
              <a:rPr lang="en-SG" sz="1800" dirty="0"/>
              <a:t>Greater increase in availability of bank loans, further encouraging the financialisation of the housing market. </a:t>
            </a:r>
          </a:p>
          <a:p>
            <a:pPr marL="800100" lvl="1" indent="-342900" algn="just">
              <a:lnSpc>
                <a:spcPct val="150000"/>
              </a:lnSpc>
              <a:buFont typeface="+mj-lt"/>
              <a:buAutoNum type="arabicPeriod"/>
            </a:pPr>
            <a:r>
              <a:rPr lang="en-SG" sz="1800" dirty="0"/>
              <a:t>Increase of asset price bubbles in correlation with greater unemployment rates increase the possibility of the tendency for micro-financial crises</a:t>
            </a:r>
          </a:p>
          <a:p>
            <a:pPr marL="1257300" lvl="2" indent="-342900" algn="just">
              <a:lnSpc>
                <a:spcPct val="110000"/>
              </a:lnSpc>
              <a:buFont typeface="+mj-lt"/>
              <a:buAutoNum type="arabicPeriod"/>
            </a:pPr>
            <a:endParaRPr lang="en-SG" sz="1600" dirty="0"/>
          </a:p>
          <a:p>
            <a:pPr algn="just">
              <a:lnSpc>
                <a:spcPct val="110000"/>
              </a:lnSpc>
            </a:pPr>
            <a:endParaRPr lang="en-SG" sz="1800" dirty="0"/>
          </a:p>
        </p:txBody>
      </p:sp>
    </p:spTree>
    <p:extLst>
      <p:ext uri="{BB962C8B-B14F-4D97-AF65-F5344CB8AC3E}">
        <p14:creationId xmlns:p14="http://schemas.microsoft.com/office/powerpoint/2010/main" val="86335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C4A7-152B-46A9-B72B-A139C008AEC9}"/>
              </a:ext>
            </a:extLst>
          </p:cNvPr>
          <p:cNvSpPr>
            <a:spLocks noGrp="1"/>
          </p:cNvSpPr>
          <p:nvPr>
            <p:ph type="title"/>
          </p:nvPr>
        </p:nvSpPr>
        <p:spPr>
          <a:xfrm>
            <a:off x="975358" y="205958"/>
            <a:ext cx="10241281" cy="519574"/>
          </a:xfrm>
        </p:spPr>
        <p:txBody>
          <a:bodyPr>
            <a:normAutofit/>
          </a:bodyPr>
          <a:lstStyle/>
          <a:p>
            <a:pPr algn="ctr"/>
            <a:r>
              <a:rPr lang="en-US" sz="2800" dirty="0"/>
              <a:t>Analysis on dataset(s)</a:t>
            </a:r>
          </a:p>
        </p:txBody>
      </p:sp>
      <p:pic>
        <p:nvPicPr>
          <p:cNvPr id="5" name="Picture 4">
            <a:extLst>
              <a:ext uri="{FF2B5EF4-FFF2-40B4-BE49-F238E27FC236}">
                <a16:creationId xmlns:a16="http://schemas.microsoft.com/office/drawing/2014/main" id="{73AC14BE-FB9A-451E-BA81-371C83C5B5F4}"/>
              </a:ext>
            </a:extLst>
          </p:cNvPr>
          <p:cNvPicPr>
            <a:picLocks noChangeAspect="1"/>
          </p:cNvPicPr>
          <p:nvPr/>
        </p:nvPicPr>
        <p:blipFill>
          <a:blip r:embed="rId3"/>
          <a:stretch>
            <a:fillRect/>
          </a:stretch>
        </p:blipFill>
        <p:spPr>
          <a:xfrm>
            <a:off x="975358" y="914371"/>
            <a:ext cx="9717243" cy="5353530"/>
          </a:xfrm>
          <a:prstGeom prst="rect">
            <a:avLst/>
          </a:prstGeom>
        </p:spPr>
      </p:pic>
    </p:spTree>
    <p:extLst>
      <p:ext uri="{BB962C8B-B14F-4D97-AF65-F5344CB8AC3E}">
        <p14:creationId xmlns:p14="http://schemas.microsoft.com/office/powerpoint/2010/main" val="207849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387927" y="1028701"/>
            <a:ext cx="3248863" cy="3020785"/>
          </a:xfrm>
        </p:spPr>
        <p:txBody>
          <a:bodyPr>
            <a:normAutofit/>
          </a:bodyPr>
          <a:lstStyle/>
          <a:p>
            <a:pPr algn="r"/>
            <a:r>
              <a:rPr lang="en-SG" sz="2200" dirty="0">
                <a:solidFill>
                  <a:schemeClr val="bg1"/>
                </a:solidFill>
              </a:rPr>
              <a:t>Explanation of insights</a:t>
            </a:r>
          </a:p>
        </p:txBody>
      </p:sp>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4777408" y="1028702"/>
            <a:ext cx="7109791" cy="5392880"/>
          </a:xfrm>
        </p:spPr>
        <p:txBody>
          <a:bodyPr>
            <a:normAutofit/>
          </a:bodyPr>
          <a:lstStyle/>
          <a:p>
            <a:pPr>
              <a:lnSpc>
                <a:spcPct val="110000"/>
              </a:lnSpc>
            </a:pPr>
            <a:r>
              <a:rPr lang="en-SG" sz="1800" dirty="0"/>
              <a:t>We can observe and increase in the number of flat bookings in Singapore. This suggests that the </a:t>
            </a:r>
            <a:r>
              <a:rPr lang="en-SG" sz="1800" u="sng" dirty="0">
                <a:solidFill>
                  <a:schemeClr val="accent1">
                    <a:lumMod val="75000"/>
                  </a:schemeClr>
                </a:solidFill>
              </a:rPr>
              <a:t>demand of houses in Singapore has increased</a:t>
            </a:r>
            <a:r>
              <a:rPr lang="en-SG" sz="1800" dirty="0"/>
              <a:t>. As explained in the previous slide, when the demand of houses in Singapore increases, the </a:t>
            </a:r>
            <a:r>
              <a:rPr lang="en-SG" sz="1800" u="sng" dirty="0">
                <a:solidFill>
                  <a:schemeClr val="accent1">
                    <a:lumMod val="75000"/>
                  </a:schemeClr>
                </a:solidFill>
              </a:rPr>
              <a:t>price also increases</a:t>
            </a:r>
            <a:r>
              <a:rPr lang="en-SG" sz="1800" dirty="0"/>
              <a:t>. This can be seen in the blue graph. This shows the </a:t>
            </a:r>
            <a:r>
              <a:rPr lang="en-SG" sz="1800" u="sng" dirty="0">
                <a:solidFill>
                  <a:schemeClr val="accent1">
                    <a:lumMod val="75000"/>
                  </a:schemeClr>
                </a:solidFill>
              </a:rPr>
              <a:t>direct and positive correlation</a:t>
            </a:r>
            <a:r>
              <a:rPr lang="en-SG" sz="1800" dirty="0"/>
              <a:t> between demand and price.</a:t>
            </a:r>
          </a:p>
          <a:p>
            <a:pPr marL="0" indent="0">
              <a:lnSpc>
                <a:spcPct val="110000"/>
              </a:lnSpc>
              <a:buNone/>
            </a:pPr>
            <a:endParaRPr lang="en-SG" sz="1800" dirty="0"/>
          </a:p>
          <a:p>
            <a:pPr>
              <a:lnSpc>
                <a:spcPct val="110000"/>
              </a:lnSpc>
            </a:pPr>
            <a:r>
              <a:rPr lang="en-SG" sz="1800" dirty="0"/>
              <a:t>However, we can also observe that, with an increase of house pricing from 2017 to 2019, the number of flat bookings decreased. This means that the house pricing has </a:t>
            </a:r>
            <a:r>
              <a:rPr lang="en-SG" sz="1800" u="sng" dirty="0">
                <a:solidFill>
                  <a:schemeClr val="accent1">
                    <a:lumMod val="75000"/>
                  </a:schemeClr>
                </a:solidFill>
              </a:rPr>
              <a:t>exceeded the social valuation and consumer surplus</a:t>
            </a:r>
            <a:r>
              <a:rPr lang="en-SG" sz="1800" dirty="0"/>
              <a:t>, and </a:t>
            </a:r>
            <a:r>
              <a:rPr lang="en-SG" sz="1800" u="sng" dirty="0">
                <a:solidFill>
                  <a:schemeClr val="accent1">
                    <a:lumMod val="75000"/>
                  </a:schemeClr>
                </a:solidFill>
              </a:rPr>
              <a:t>resulted in a decrease of flat bookings</a:t>
            </a:r>
            <a:r>
              <a:rPr lang="en-SG" sz="1800" dirty="0"/>
              <a:t>.</a:t>
            </a:r>
          </a:p>
          <a:p>
            <a:pPr>
              <a:lnSpc>
                <a:spcPct val="110000"/>
              </a:lnSpc>
            </a:pPr>
            <a:endParaRPr lang="en-SG" sz="1800" dirty="0"/>
          </a:p>
          <a:p>
            <a:pPr>
              <a:lnSpc>
                <a:spcPct val="110000"/>
              </a:lnSpc>
            </a:pPr>
            <a:r>
              <a:rPr lang="en-SG" sz="1800" dirty="0"/>
              <a:t>Additionally, the side effects of point (1) mean that there in an increase in the number of flats constructed, as seen in the yellow line, where a </a:t>
            </a:r>
            <a:r>
              <a:rPr lang="en-SG" sz="1800" u="sng" dirty="0">
                <a:solidFill>
                  <a:schemeClr val="accent1">
                    <a:lumMod val="75000"/>
                  </a:schemeClr>
                </a:solidFill>
              </a:rPr>
              <a:t>slow and steady growth</a:t>
            </a:r>
            <a:r>
              <a:rPr lang="en-SG" sz="1800" dirty="0"/>
              <a:t> in the number of houses in Singapore can be observed</a:t>
            </a:r>
          </a:p>
          <a:p>
            <a:pPr marL="0" indent="0">
              <a:lnSpc>
                <a:spcPct val="110000"/>
              </a:lnSpc>
              <a:buNone/>
            </a:pPr>
            <a:endParaRPr lang="en-SG" sz="1400" dirty="0"/>
          </a:p>
        </p:txBody>
      </p:sp>
    </p:spTree>
    <p:extLst>
      <p:ext uri="{BB962C8B-B14F-4D97-AF65-F5344CB8AC3E}">
        <p14:creationId xmlns:p14="http://schemas.microsoft.com/office/powerpoint/2010/main" val="156192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chemeClr val="accent2"/>
              </a:gs>
              <a:gs pos="100000">
                <a:schemeClr val="accent6">
                  <a:lumMod val="75000"/>
                  <a:alpha val="8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5">
                  <a:alpha val="35000"/>
                </a:schemeClr>
              </a:gs>
              <a:gs pos="100000">
                <a:schemeClr val="accent6">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43DCFE5-460F-48A0-86D4-70988D3590BE}"/>
              </a:ext>
            </a:extLst>
          </p:cNvPr>
          <p:cNvPicPr>
            <a:picLocks noChangeAspect="1"/>
          </p:cNvPicPr>
          <p:nvPr/>
        </p:nvPicPr>
        <p:blipFill rotWithShape="1">
          <a:blip r:embed="rId3"/>
          <a:srcRect l="5344" r="2386" b="1"/>
          <a:stretch/>
        </p:blipFill>
        <p:spPr>
          <a:xfrm>
            <a:off x="4502428" y="237515"/>
            <a:ext cx="7575138" cy="6382970"/>
          </a:xfrm>
          <a:prstGeom prst="rect">
            <a:avLst/>
          </a:prstGeom>
        </p:spPr>
      </p:pic>
      <p:sp>
        <p:nvSpPr>
          <p:cNvPr id="51" name="Freeform: Shape 50">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02BC4A7-152B-46A9-B72B-A139C008AEC9}"/>
              </a:ext>
            </a:extLst>
          </p:cNvPr>
          <p:cNvSpPr>
            <a:spLocks noGrp="1"/>
          </p:cNvSpPr>
          <p:nvPr>
            <p:ph type="title"/>
          </p:nvPr>
        </p:nvSpPr>
        <p:spPr>
          <a:xfrm>
            <a:off x="463825" y="2950387"/>
            <a:ext cx="3077044" cy="3531403"/>
          </a:xfrm>
        </p:spPr>
        <p:txBody>
          <a:bodyPr vert="horz" lIns="0" tIns="0" rIns="0" bIns="0" rtlCol="0" anchor="t">
            <a:normAutofit/>
          </a:bodyPr>
          <a:lstStyle/>
          <a:p>
            <a:pPr algn="r"/>
            <a:r>
              <a:rPr lang="en-US" sz="2700" spc="750" dirty="0">
                <a:solidFill>
                  <a:schemeClr val="bg1"/>
                </a:solidFill>
              </a:rPr>
              <a:t>Analysis on dataset(s)</a:t>
            </a:r>
          </a:p>
        </p:txBody>
      </p:sp>
    </p:spTree>
    <p:extLst>
      <p:ext uri="{BB962C8B-B14F-4D97-AF65-F5344CB8AC3E}">
        <p14:creationId xmlns:p14="http://schemas.microsoft.com/office/powerpoint/2010/main" val="153717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387927" y="1028701"/>
            <a:ext cx="3248863" cy="3020785"/>
          </a:xfrm>
        </p:spPr>
        <p:txBody>
          <a:bodyPr>
            <a:normAutofit/>
          </a:bodyPr>
          <a:lstStyle/>
          <a:p>
            <a:pPr algn="r"/>
            <a:r>
              <a:rPr lang="en-SG" sz="2200" dirty="0">
                <a:solidFill>
                  <a:schemeClr val="bg1"/>
                </a:solidFill>
              </a:rPr>
              <a:t>Explanation of insights</a:t>
            </a:r>
          </a:p>
        </p:txBody>
      </p:sp>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4777409" y="353291"/>
            <a:ext cx="7100266" cy="6276109"/>
          </a:xfrm>
        </p:spPr>
        <p:txBody>
          <a:bodyPr>
            <a:noAutofit/>
          </a:bodyPr>
          <a:lstStyle/>
          <a:p>
            <a:pPr>
              <a:lnSpc>
                <a:spcPct val="110000"/>
              </a:lnSpc>
            </a:pPr>
            <a:r>
              <a:rPr lang="en-SG" sz="1600" dirty="0"/>
              <a:t>This suggests that consumers prefer the north eastern region of Singapore, and since the population of consumers in the Central region is greater than that of the North Western region, this suggests that consumers are </a:t>
            </a:r>
            <a:r>
              <a:rPr lang="en-SG" sz="1600" u="sng" dirty="0"/>
              <a:t>willing to pay greater amounts of money to ensure their preference in region,</a:t>
            </a:r>
          </a:p>
          <a:p>
            <a:pPr>
              <a:lnSpc>
                <a:spcPct val="110000"/>
              </a:lnSpc>
            </a:pPr>
            <a:endParaRPr lang="en-SG" sz="1600" dirty="0"/>
          </a:p>
          <a:p>
            <a:pPr>
              <a:lnSpc>
                <a:spcPct val="110000"/>
              </a:lnSpc>
            </a:pPr>
            <a:r>
              <a:rPr lang="en-SG" sz="1600" dirty="0"/>
              <a:t>This claim is further backed up by the fact that the North-Western region of Singapore has lesser to offer than any other region within Singapore. As a direct comparison to the North Eastern region, the North Eastern region has facilities such as IKEA and Courts megastores, Changi Airport and Jewel and many more expensive facilities. This can mean the difference in house prices as the  availability of multi-faceted and integrated facilities play a key role in the differentiation of house prices and region selection for potential buyers.</a:t>
            </a:r>
          </a:p>
          <a:p>
            <a:pPr>
              <a:lnSpc>
                <a:spcPct val="110000"/>
              </a:lnSpc>
            </a:pPr>
            <a:endParaRPr lang="en-SG" sz="1600" dirty="0"/>
          </a:p>
          <a:p>
            <a:pPr>
              <a:lnSpc>
                <a:spcPct val="110000"/>
              </a:lnSpc>
            </a:pPr>
            <a:r>
              <a:rPr lang="en-SG" sz="1600" dirty="0"/>
              <a:t>Additionally, this claim is also valid with the Northern region of Singapore, where average house prices ranked the lowest, as mentioned in the previous slides. The population in the Northern regions can rival that of those in the Central region, even though property prices for each region are on both ends of the spectrum. This is due the availability of the Causeway and international travel between Singapore and Malaysia. This further backs up the claim of lack of facilities and a poor geographical location causing lower population in the North Eastern Region</a:t>
            </a:r>
          </a:p>
        </p:txBody>
      </p:sp>
    </p:spTree>
    <p:extLst>
      <p:ext uri="{BB962C8B-B14F-4D97-AF65-F5344CB8AC3E}">
        <p14:creationId xmlns:p14="http://schemas.microsoft.com/office/powerpoint/2010/main" val="299426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C4A7-152B-46A9-B72B-A139C008AEC9}"/>
              </a:ext>
            </a:extLst>
          </p:cNvPr>
          <p:cNvSpPr>
            <a:spLocks noGrp="1"/>
          </p:cNvSpPr>
          <p:nvPr>
            <p:ph type="title"/>
          </p:nvPr>
        </p:nvSpPr>
        <p:spPr>
          <a:xfrm>
            <a:off x="975358" y="205958"/>
            <a:ext cx="10241281" cy="519574"/>
          </a:xfrm>
        </p:spPr>
        <p:txBody>
          <a:bodyPr>
            <a:normAutofit/>
          </a:bodyPr>
          <a:lstStyle/>
          <a:p>
            <a:pPr algn="ctr"/>
            <a:r>
              <a:rPr lang="en-US" sz="2800" dirty="0"/>
              <a:t>Analysis on dataset(s)</a:t>
            </a:r>
          </a:p>
        </p:txBody>
      </p:sp>
      <p:pic>
        <p:nvPicPr>
          <p:cNvPr id="4" name="Picture 3">
            <a:extLst>
              <a:ext uri="{FF2B5EF4-FFF2-40B4-BE49-F238E27FC236}">
                <a16:creationId xmlns:a16="http://schemas.microsoft.com/office/drawing/2014/main" id="{EF8DF9FA-F04F-47F0-A004-9315F360C460}"/>
              </a:ext>
            </a:extLst>
          </p:cNvPr>
          <p:cNvPicPr>
            <a:picLocks noChangeAspect="1"/>
          </p:cNvPicPr>
          <p:nvPr/>
        </p:nvPicPr>
        <p:blipFill>
          <a:blip r:embed="rId3"/>
          <a:stretch>
            <a:fillRect/>
          </a:stretch>
        </p:blipFill>
        <p:spPr>
          <a:xfrm>
            <a:off x="1492073" y="839833"/>
            <a:ext cx="9207849" cy="5402536"/>
          </a:xfrm>
          <a:prstGeom prst="rect">
            <a:avLst/>
          </a:prstGeom>
        </p:spPr>
      </p:pic>
    </p:spTree>
    <p:extLst>
      <p:ext uri="{BB962C8B-B14F-4D97-AF65-F5344CB8AC3E}">
        <p14:creationId xmlns:p14="http://schemas.microsoft.com/office/powerpoint/2010/main" val="267885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387927" y="1028701"/>
            <a:ext cx="3248863" cy="3020785"/>
          </a:xfrm>
        </p:spPr>
        <p:txBody>
          <a:bodyPr>
            <a:normAutofit/>
          </a:bodyPr>
          <a:lstStyle/>
          <a:p>
            <a:pPr algn="r"/>
            <a:r>
              <a:rPr lang="en-SG" sz="2200" dirty="0">
                <a:solidFill>
                  <a:schemeClr val="bg1"/>
                </a:solidFill>
              </a:rPr>
              <a:t>Explanation of insights</a:t>
            </a:r>
          </a:p>
        </p:txBody>
      </p:sp>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4777409" y="249382"/>
            <a:ext cx="6735718" cy="6307282"/>
          </a:xfrm>
        </p:spPr>
        <p:txBody>
          <a:bodyPr>
            <a:normAutofit/>
          </a:bodyPr>
          <a:lstStyle/>
          <a:p>
            <a:pPr algn="just">
              <a:lnSpc>
                <a:spcPct val="110000"/>
              </a:lnSpc>
            </a:pPr>
            <a:r>
              <a:rPr lang="en-SG" sz="1600" dirty="0"/>
              <a:t>As we can see, there is a trend, showing the distribution of the number of maximum levels of properties. We can see that properties in Singapore </a:t>
            </a:r>
            <a:r>
              <a:rPr lang="en-SG" sz="1600" u="sng" dirty="0">
                <a:solidFill>
                  <a:schemeClr val="accent1">
                    <a:lumMod val="75000"/>
                  </a:schemeClr>
                </a:solidFill>
              </a:rPr>
              <a:t>average at about a maximum of 12-14 stories</a:t>
            </a:r>
            <a:r>
              <a:rPr lang="en-SG" sz="1600" dirty="0"/>
              <a:t>. This is due to the fact that properties with lower levels are more expensive due to the fact that there is a limited land space available in Singapore. This is countered by building </a:t>
            </a:r>
            <a:r>
              <a:rPr lang="en-SG" sz="1600" i="1" dirty="0"/>
              <a:t>upwards</a:t>
            </a:r>
            <a:r>
              <a:rPr lang="en-SG" sz="1600" dirty="0"/>
              <a:t> instead of </a:t>
            </a:r>
            <a:r>
              <a:rPr lang="en-SG" sz="1600" i="1" dirty="0"/>
              <a:t>outwards</a:t>
            </a:r>
            <a:r>
              <a:rPr lang="en-SG" sz="1600" dirty="0"/>
              <a:t>, which then increases the max levels of the property.</a:t>
            </a:r>
          </a:p>
          <a:p>
            <a:pPr marL="0" indent="0" algn="just">
              <a:lnSpc>
                <a:spcPct val="110000"/>
              </a:lnSpc>
              <a:buNone/>
            </a:pPr>
            <a:endParaRPr lang="en-SG" sz="1600" dirty="0"/>
          </a:p>
          <a:p>
            <a:pPr algn="just">
              <a:lnSpc>
                <a:spcPct val="110000"/>
              </a:lnSpc>
            </a:pPr>
            <a:r>
              <a:rPr lang="en-SG" sz="1600" dirty="0"/>
              <a:t>However, properties with 30 stories or higher are few and far between, as the Singapore Improvement Trust (setup in 1927) and the Housing Development Board lacked the resources back in 1960 to confidently construct properties with 30 or more stories. This was during the initial phase of property planning in Singapore, after its departure from Malaysia. </a:t>
            </a:r>
            <a:r>
              <a:rPr lang="en-SG" sz="1600" u="sng" dirty="0">
                <a:solidFill>
                  <a:schemeClr val="accent1">
                    <a:lumMod val="75000"/>
                  </a:schemeClr>
                </a:solidFill>
              </a:rPr>
              <a:t>Restrictions and a lack of availability of required resources and technology</a:t>
            </a:r>
            <a:r>
              <a:rPr lang="en-SG" sz="1600" dirty="0"/>
              <a:t> meant that houses with 12-14 stories were Singapore’s best bet at constructing safe and structurally safe property for its people.</a:t>
            </a:r>
          </a:p>
          <a:p>
            <a:pPr marL="0" indent="0" algn="just">
              <a:lnSpc>
                <a:spcPct val="110000"/>
              </a:lnSpc>
              <a:buNone/>
            </a:pPr>
            <a:endParaRPr lang="en-SG" sz="1600" dirty="0"/>
          </a:p>
          <a:p>
            <a:pPr algn="just">
              <a:lnSpc>
                <a:spcPct val="110000"/>
              </a:lnSpc>
            </a:pPr>
            <a:r>
              <a:rPr lang="en-SG" sz="1600" dirty="0"/>
              <a:t>This can be seen in the red histogram, where there was a surge in the number of property built from 1965 to 2000, after Singapore’s independence and its infant ages. The trend began to slow down due to increase in property prices and a slow but sure </a:t>
            </a:r>
            <a:r>
              <a:rPr lang="en-SG" sz="1600" u="sng" dirty="0">
                <a:solidFill>
                  <a:schemeClr val="accent1">
                    <a:lumMod val="75000"/>
                  </a:schemeClr>
                </a:solidFill>
              </a:rPr>
              <a:t>decline in the availability of property space</a:t>
            </a:r>
            <a:r>
              <a:rPr lang="en-SG" sz="1600" dirty="0">
                <a:solidFill>
                  <a:schemeClr val="accent1">
                    <a:lumMod val="75000"/>
                  </a:schemeClr>
                </a:solidFill>
              </a:rPr>
              <a:t> </a:t>
            </a:r>
            <a:r>
              <a:rPr lang="en-SG" sz="1600" dirty="0"/>
              <a:t>to construct public housing</a:t>
            </a:r>
            <a:r>
              <a:rPr lang="en-SG" sz="1400" dirty="0"/>
              <a:t>.</a:t>
            </a:r>
          </a:p>
        </p:txBody>
      </p:sp>
    </p:spTree>
    <p:extLst>
      <p:ext uri="{BB962C8B-B14F-4D97-AF65-F5344CB8AC3E}">
        <p14:creationId xmlns:p14="http://schemas.microsoft.com/office/powerpoint/2010/main" val="228731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16279A-D221-48BE-BBCC-8E06F03DA305}"/>
              </a:ext>
            </a:extLst>
          </p:cNvPr>
          <p:cNvSpPr>
            <a:spLocks noGrp="1"/>
          </p:cNvSpPr>
          <p:nvPr>
            <p:ph type="title"/>
          </p:nvPr>
        </p:nvSpPr>
        <p:spPr>
          <a:xfrm>
            <a:off x="256328" y="220192"/>
            <a:ext cx="5268036" cy="1160431"/>
          </a:xfrm>
        </p:spPr>
        <p:txBody>
          <a:bodyPr anchor="b">
            <a:normAutofit/>
          </a:bodyPr>
          <a:lstStyle/>
          <a:p>
            <a:r>
              <a:rPr lang="en-SG" dirty="0"/>
              <a:t>Conclusion of insights</a:t>
            </a:r>
          </a:p>
        </p:txBody>
      </p:sp>
      <p:sp>
        <p:nvSpPr>
          <p:cNvPr id="3" name="Content Placeholder 2">
            <a:extLst>
              <a:ext uri="{FF2B5EF4-FFF2-40B4-BE49-F238E27FC236}">
                <a16:creationId xmlns:a16="http://schemas.microsoft.com/office/drawing/2014/main" id="{F75EBEB0-BE1F-48B3-8BCB-0ED8AF346B05}"/>
              </a:ext>
            </a:extLst>
          </p:cNvPr>
          <p:cNvSpPr>
            <a:spLocks noGrp="1"/>
          </p:cNvSpPr>
          <p:nvPr>
            <p:ph idx="1"/>
          </p:nvPr>
        </p:nvSpPr>
        <p:spPr>
          <a:xfrm>
            <a:off x="256328" y="1459753"/>
            <a:ext cx="6437770" cy="1160431"/>
          </a:xfrm>
        </p:spPr>
        <p:txBody>
          <a:bodyPr anchor="t">
            <a:normAutofit/>
          </a:bodyPr>
          <a:lstStyle/>
          <a:p>
            <a:pPr marL="0" indent="0">
              <a:buNone/>
            </a:pPr>
            <a:r>
              <a:rPr lang="en-SG" sz="1600" dirty="0"/>
              <a:t>For housing properties within Singapore, consumers preferred:</a:t>
            </a:r>
          </a:p>
          <a:p>
            <a:pPr marL="457200" lvl="1" indent="0">
              <a:buNone/>
            </a:pPr>
            <a:r>
              <a:rPr lang="en-SG" sz="1600" dirty="0"/>
              <a:t>-   the North-Eastern and Central Region</a:t>
            </a:r>
          </a:p>
          <a:p>
            <a:pPr lvl="1">
              <a:buFontTx/>
              <a:buChar char="-"/>
            </a:pPr>
            <a:r>
              <a:rPr lang="en-SG" sz="1600" dirty="0"/>
              <a:t>to pay more for a preference in Region Choice</a:t>
            </a:r>
          </a:p>
        </p:txBody>
      </p:sp>
      <p:pic>
        <p:nvPicPr>
          <p:cNvPr id="16" name="Picture 4" descr="Corner of an apartment building against a clear sky">
            <a:extLst>
              <a:ext uri="{FF2B5EF4-FFF2-40B4-BE49-F238E27FC236}">
                <a16:creationId xmlns:a16="http://schemas.microsoft.com/office/drawing/2014/main" id="{26D0B03E-CC60-4F38-9812-30B8E1CAC466}"/>
              </a:ext>
            </a:extLst>
          </p:cNvPr>
          <p:cNvPicPr>
            <a:picLocks noChangeAspect="1"/>
          </p:cNvPicPr>
          <p:nvPr/>
        </p:nvPicPr>
        <p:blipFill rotWithShape="1">
          <a:blip r:embed="rId2"/>
          <a:srcRect l="33250" r="-1" b="-1"/>
          <a:stretch/>
        </p:blipFill>
        <p:spPr>
          <a:xfrm>
            <a:off x="7346408" y="908759"/>
            <a:ext cx="4443447" cy="4443447"/>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25" name="Rectangle 24">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70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D8189411-1345-4975-8E41-F8A513D3E5A9}"/>
              </a:ext>
            </a:extLst>
          </p:cNvPr>
          <p:cNvSpPr txBox="1">
            <a:spLocks/>
          </p:cNvSpPr>
          <p:nvPr/>
        </p:nvSpPr>
        <p:spPr>
          <a:xfrm>
            <a:off x="256328" y="2675796"/>
            <a:ext cx="6792172" cy="1904825"/>
          </a:xfrm>
          <a:prstGeom prst="rect">
            <a:avLst/>
          </a:prstGeom>
        </p:spPr>
        <p:txBody>
          <a:bodyPr vert="horz" lIns="0" tIns="0" rIns="0" bIns="0" rtlCol="0" anchor="t">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600" dirty="0"/>
              <a:t>For housing properties within Singapore, prices were:</a:t>
            </a:r>
          </a:p>
          <a:p>
            <a:pPr marL="457200" lvl="1" indent="0">
              <a:buFont typeface="Arial" panose="020B0604020202020204" pitchFamily="34" charset="0"/>
              <a:buNone/>
            </a:pPr>
            <a:r>
              <a:rPr lang="en-SG" sz="1600" dirty="0"/>
              <a:t>-   more expensive the more rooms there were in the property</a:t>
            </a:r>
          </a:p>
          <a:p>
            <a:pPr lvl="1">
              <a:buFontTx/>
              <a:buChar char="-"/>
            </a:pPr>
            <a:r>
              <a:rPr lang="en-SG" sz="1600" dirty="0"/>
              <a:t>more expensive in the Central region and cheapest in the Northern Region</a:t>
            </a:r>
          </a:p>
          <a:p>
            <a:pPr lvl="1">
              <a:buFontTx/>
              <a:buChar char="-"/>
            </a:pPr>
            <a:r>
              <a:rPr lang="en-SG" sz="1600" dirty="0"/>
              <a:t>more fluid and unstable in Central regions and Eastern Regions due to greater flexibility in customisation options e.g. new estates (Punggol)</a:t>
            </a:r>
          </a:p>
        </p:txBody>
      </p:sp>
      <p:sp>
        <p:nvSpPr>
          <p:cNvPr id="20" name="Content Placeholder 2">
            <a:extLst>
              <a:ext uri="{FF2B5EF4-FFF2-40B4-BE49-F238E27FC236}">
                <a16:creationId xmlns:a16="http://schemas.microsoft.com/office/drawing/2014/main" id="{29CE50C7-529E-4D3D-B377-4234824C7407}"/>
              </a:ext>
            </a:extLst>
          </p:cNvPr>
          <p:cNvSpPr txBox="1">
            <a:spLocks/>
          </p:cNvSpPr>
          <p:nvPr/>
        </p:nvSpPr>
        <p:spPr>
          <a:xfrm>
            <a:off x="256327" y="4572594"/>
            <a:ext cx="7658947" cy="1446772"/>
          </a:xfrm>
          <a:prstGeom prst="rect">
            <a:avLst/>
          </a:prstGeom>
        </p:spPr>
        <p:txBody>
          <a:bodyPr vert="horz" lIns="0" tIns="0" rIns="0" bIns="0" rtlCol="0" anchor="t">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600" dirty="0"/>
              <a:t>Housing properties within Singapore:</a:t>
            </a:r>
          </a:p>
          <a:p>
            <a:pPr marL="457200" lvl="1" indent="0">
              <a:buFont typeface="Arial" panose="020B0604020202020204" pitchFamily="34" charset="0"/>
              <a:buNone/>
            </a:pPr>
            <a:r>
              <a:rPr lang="en-SG" sz="1600" dirty="0"/>
              <a:t>-   were more expensive when it offered more comfort, resources and convenience</a:t>
            </a:r>
          </a:p>
          <a:p>
            <a:pPr lvl="1">
              <a:buFontTx/>
              <a:buChar char="-"/>
            </a:pPr>
            <a:r>
              <a:rPr lang="en-SG" sz="1600" dirty="0"/>
              <a:t>were more commonly found with 12-14 stories, and were built generally between 1965-2000</a:t>
            </a:r>
          </a:p>
          <a:p>
            <a:pPr lvl="1">
              <a:buFontTx/>
              <a:buChar char="-"/>
            </a:pPr>
            <a:r>
              <a:rPr lang="en-SG" sz="1600" dirty="0"/>
              <a:t>appreciated with time, due to a limited number of landsize available</a:t>
            </a:r>
          </a:p>
          <a:p>
            <a:pPr lvl="1">
              <a:buFontTx/>
              <a:buChar char="-"/>
            </a:pPr>
            <a:endParaRPr lang="en-SG" sz="1600" dirty="0"/>
          </a:p>
          <a:p>
            <a:pPr lvl="1">
              <a:buFontTx/>
              <a:buChar char="-"/>
            </a:pPr>
            <a:endParaRPr lang="en-SG" sz="1600" dirty="0"/>
          </a:p>
        </p:txBody>
      </p:sp>
    </p:spTree>
    <p:extLst>
      <p:ext uri="{BB962C8B-B14F-4D97-AF65-F5344CB8AC3E}">
        <p14:creationId xmlns:p14="http://schemas.microsoft.com/office/powerpoint/2010/main" val="69824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animEffect transition="in" filter="fade">
                                      <p:cBhvr>
                                        <p:cTn id="27" dur="500"/>
                                        <p:tgtEl>
                                          <p:spTgt spid="19">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xEl>
                                              <p:pRg st="1" end="1"/>
                                            </p:txEl>
                                          </p:spTgt>
                                        </p:tgtEl>
                                        <p:attrNameLst>
                                          <p:attrName>style.visibility</p:attrName>
                                        </p:attrNameLst>
                                      </p:cBhvr>
                                      <p:to>
                                        <p:strVal val="visible"/>
                                      </p:to>
                                    </p:set>
                                    <p:animEffect transition="in" filter="fade">
                                      <p:cBhvr>
                                        <p:cTn id="30" dur="500"/>
                                        <p:tgtEl>
                                          <p:spTgt spid="19">
                                            <p:txEl>
                                              <p:pRg st="1" end="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xEl>
                                              <p:pRg st="2" end="2"/>
                                            </p:txEl>
                                          </p:spTgt>
                                        </p:tgtEl>
                                        <p:attrNameLst>
                                          <p:attrName>style.visibility</p:attrName>
                                        </p:attrNameLst>
                                      </p:cBhvr>
                                      <p:to>
                                        <p:strVal val="visible"/>
                                      </p:to>
                                    </p:set>
                                    <p:animEffect transition="in" filter="fade">
                                      <p:cBhvr>
                                        <p:cTn id="33" dur="500"/>
                                        <p:tgtEl>
                                          <p:spTgt spid="19">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9">
                                            <p:txEl>
                                              <p:pRg st="3" end="3"/>
                                            </p:txEl>
                                          </p:spTgt>
                                        </p:tgtEl>
                                        <p:attrNameLst>
                                          <p:attrName>style.visibility</p:attrName>
                                        </p:attrNameLst>
                                      </p:cBhvr>
                                      <p:to>
                                        <p:strVal val="visible"/>
                                      </p:to>
                                    </p:set>
                                    <p:animEffect transition="in" filter="fade">
                                      <p:cBhvr>
                                        <p:cTn id="36" dur="500"/>
                                        <p:tgtEl>
                                          <p:spTgt spid="1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fade">
                                      <p:cBhvr>
                                        <p:cTn id="41" dur="500"/>
                                        <p:tgtEl>
                                          <p:spTgt spid="20">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0">
                                            <p:txEl>
                                              <p:pRg st="1" end="1"/>
                                            </p:txEl>
                                          </p:spTgt>
                                        </p:tgtEl>
                                        <p:attrNameLst>
                                          <p:attrName>style.visibility</p:attrName>
                                        </p:attrNameLst>
                                      </p:cBhvr>
                                      <p:to>
                                        <p:strVal val="visible"/>
                                      </p:to>
                                    </p:set>
                                    <p:animEffect transition="in" filter="fade">
                                      <p:cBhvr>
                                        <p:cTn id="44" dur="500"/>
                                        <p:tgtEl>
                                          <p:spTgt spid="20">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xEl>
                                              <p:pRg st="2" end="2"/>
                                            </p:txEl>
                                          </p:spTgt>
                                        </p:tgtEl>
                                        <p:attrNameLst>
                                          <p:attrName>style.visibility</p:attrName>
                                        </p:attrNameLst>
                                      </p:cBhvr>
                                      <p:to>
                                        <p:strVal val="visible"/>
                                      </p:to>
                                    </p:set>
                                    <p:animEffect transition="in" filter="fade">
                                      <p:cBhvr>
                                        <p:cTn id="47" dur="500"/>
                                        <p:tgtEl>
                                          <p:spTgt spid="20">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20">
                                            <p:txEl>
                                              <p:pRg st="3" end="3"/>
                                            </p:txEl>
                                          </p:spTgt>
                                        </p:tgtEl>
                                        <p:attrNameLst>
                                          <p:attrName>style.visibility</p:attrName>
                                        </p:attrNameLst>
                                      </p:cBhvr>
                                      <p:to>
                                        <p:strVal val="visible"/>
                                      </p:to>
                                    </p:set>
                                    <p:animEffect transition="in" filter="fade">
                                      <p:cBhvr>
                                        <p:cTn id="50"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56FDE-5A35-4F73-BACC-6B37AE84ADA1}"/>
              </a:ext>
            </a:extLst>
          </p:cNvPr>
          <p:cNvSpPr>
            <a:spLocks noGrp="1"/>
          </p:cNvSpPr>
          <p:nvPr>
            <p:ph type="title"/>
          </p:nvPr>
        </p:nvSpPr>
        <p:spPr>
          <a:xfrm>
            <a:off x="1371600" y="0"/>
            <a:ext cx="10241280" cy="1234440"/>
          </a:xfrm>
        </p:spPr>
        <p:txBody>
          <a:bodyPr/>
          <a:lstStyle/>
          <a:p>
            <a:r>
              <a:rPr lang="en-US" dirty="0"/>
              <a:t>Objectives</a:t>
            </a:r>
          </a:p>
        </p:txBody>
      </p:sp>
      <p:sp>
        <p:nvSpPr>
          <p:cNvPr id="3" name="Content Placeholder 2">
            <a:extLst>
              <a:ext uri="{FF2B5EF4-FFF2-40B4-BE49-F238E27FC236}">
                <a16:creationId xmlns:a16="http://schemas.microsoft.com/office/drawing/2014/main" id="{7DFE8615-3BCD-4E6B-89BA-55CBD715546F}"/>
              </a:ext>
            </a:extLst>
          </p:cNvPr>
          <p:cNvSpPr>
            <a:spLocks noGrp="1"/>
          </p:cNvSpPr>
          <p:nvPr>
            <p:ph idx="1"/>
          </p:nvPr>
        </p:nvSpPr>
        <p:spPr/>
        <p:txBody>
          <a:bodyPr>
            <a:normAutofit fontScale="92500" lnSpcReduction="10000"/>
          </a:bodyPr>
          <a:lstStyle/>
          <a:p>
            <a:r>
              <a:rPr lang="en-US" dirty="0"/>
              <a:t>In-depth walkthrough of the cleaning of given dataset(s)</a:t>
            </a:r>
          </a:p>
          <a:p>
            <a:endParaRPr lang="en-US" dirty="0"/>
          </a:p>
          <a:p>
            <a:r>
              <a:rPr lang="en-US" dirty="0"/>
              <a:t>Explain the purpose of dataset(s) analysis</a:t>
            </a:r>
          </a:p>
          <a:p>
            <a:endParaRPr lang="en-US" dirty="0"/>
          </a:p>
          <a:p>
            <a:r>
              <a:rPr lang="en-US" dirty="0"/>
              <a:t>Description of specific dataset(s) and related analyses</a:t>
            </a:r>
          </a:p>
          <a:p>
            <a:endParaRPr lang="en-US" dirty="0"/>
          </a:p>
          <a:p>
            <a:r>
              <a:rPr lang="en-US" dirty="0"/>
              <a:t>Analysis of insights gathered from dataset(s)</a:t>
            </a:r>
          </a:p>
          <a:p>
            <a:endParaRPr lang="en-US" dirty="0"/>
          </a:p>
          <a:p>
            <a:r>
              <a:rPr lang="en-US" dirty="0"/>
              <a:t>Credits</a:t>
            </a:r>
          </a:p>
          <a:p>
            <a:endParaRPr lang="en-US" dirty="0"/>
          </a:p>
        </p:txBody>
      </p:sp>
    </p:spTree>
    <p:extLst>
      <p:ext uri="{BB962C8B-B14F-4D97-AF65-F5344CB8AC3E}">
        <p14:creationId xmlns:p14="http://schemas.microsoft.com/office/powerpoint/2010/main" val="348275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A37E4-613F-4ACE-B00B-91E6882CBE31}"/>
              </a:ext>
            </a:extLst>
          </p:cNvPr>
          <p:cNvSpPr>
            <a:spLocks noGrp="1"/>
          </p:cNvSpPr>
          <p:nvPr>
            <p:ph type="title"/>
          </p:nvPr>
        </p:nvSpPr>
        <p:spPr/>
        <p:txBody>
          <a:bodyPr/>
          <a:lstStyle/>
          <a:p>
            <a:r>
              <a:rPr lang="en-SG" dirty="0"/>
              <a:t>credits</a:t>
            </a:r>
          </a:p>
        </p:txBody>
      </p:sp>
      <p:sp>
        <p:nvSpPr>
          <p:cNvPr id="3" name="Content Placeholder 2">
            <a:extLst>
              <a:ext uri="{FF2B5EF4-FFF2-40B4-BE49-F238E27FC236}">
                <a16:creationId xmlns:a16="http://schemas.microsoft.com/office/drawing/2014/main" id="{C532AC14-1989-47CD-8526-6984E2BE5FB2}"/>
              </a:ext>
            </a:extLst>
          </p:cNvPr>
          <p:cNvSpPr>
            <a:spLocks noGrp="1"/>
          </p:cNvSpPr>
          <p:nvPr>
            <p:ph idx="1"/>
          </p:nvPr>
        </p:nvSpPr>
        <p:spPr>
          <a:xfrm>
            <a:off x="1371600" y="2403210"/>
            <a:ext cx="10241280" cy="1659636"/>
          </a:xfrm>
        </p:spPr>
        <p:txBody>
          <a:bodyPr>
            <a:normAutofit/>
          </a:bodyPr>
          <a:lstStyle/>
          <a:p>
            <a:r>
              <a:rPr lang="en-US" sz="1600" dirty="0">
                <a:hlinkClick r:id="rId2"/>
              </a:rPr>
              <a:t>HOUSING A NATION, BUILDING A CITY (psd.gov.sg)</a:t>
            </a:r>
            <a:br>
              <a:rPr lang="en-US" sz="1600" dirty="0"/>
            </a:br>
            <a:r>
              <a:rPr lang="en-US" sz="1600" dirty="0"/>
              <a:t>[Accessed 2 Jan 2022]</a:t>
            </a:r>
          </a:p>
          <a:p>
            <a:r>
              <a:rPr lang="en-US" sz="1600" dirty="0">
                <a:hlinkClick r:id="rId3"/>
              </a:rPr>
              <a:t>gov.sg | Evolution of public housing in Singapore (www.gov.sg)</a:t>
            </a:r>
            <a:br>
              <a:rPr lang="en-US" sz="1600" dirty="0"/>
            </a:br>
            <a:r>
              <a:rPr lang="en-US" sz="1600" dirty="0"/>
              <a:t>[Accessed 2 Jan 2022]</a:t>
            </a:r>
          </a:p>
        </p:txBody>
      </p:sp>
    </p:spTree>
    <p:extLst>
      <p:ext uri="{BB962C8B-B14F-4D97-AF65-F5344CB8AC3E}">
        <p14:creationId xmlns:p14="http://schemas.microsoft.com/office/powerpoint/2010/main" val="1637050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87886" y="-442471"/>
            <a:ext cx="10241280" cy="1234440"/>
          </a:xfrm>
        </p:spPr>
        <p:txBody>
          <a:bodyPr/>
          <a:lstStyle/>
          <a:p>
            <a:r>
              <a:rPr lang="en-US" dirty="0"/>
              <a:t>Data cleaning</a:t>
            </a:r>
          </a:p>
        </p:txBody>
      </p:sp>
      <p:sp>
        <p:nvSpPr>
          <p:cNvPr id="10" name="Rectangle 4">
            <a:extLst>
              <a:ext uri="{FF2B5EF4-FFF2-40B4-BE49-F238E27FC236}">
                <a16:creationId xmlns:a16="http://schemas.microsoft.com/office/drawing/2014/main" id="{9F02CA73-9578-444F-97D7-14CE6D2935B3}"/>
              </a:ext>
            </a:extLst>
          </p:cNvPr>
          <p:cNvSpPr>
            <a:spLocks noChangeArrowheads="1"/>
          </p:cNvSpPr>
          <p:nvPr/>
        </p:nvSpPr>
        <p:spPr bwMode="auto">
          <a:xfrm>
            <a:off x="207818" y="826777"/>
            <a:ext cx="5226627" cy="5370701"/>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a:ln>
                  <a:noFill/>
                </a:ln>
                <a:solidFill>
                  <a:srgbClr val="F8F8F2"/>
                </a:solidFill>
                <a:effectLst/>
                <a:latin typeface="Arial Unicode MS"/>
                <a:ea typeface="JetBrains Mono"/>
              </a:rPr>
              <a:t>raw_data </a:t>
            </a: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0" i="0" u="none" strike="noStrike" cap="none" normalizeH="0" baseline="0" dirty="0" err="1">
                <a:ln>
                  <a:noFill/>
                </a:ln>
                <a:solidFill>
                  <a:srgbClr val="F8F8F2"/>
                </a:solidFill>
                <a:effectLst/>
                <a:latin typeface="Arial Unicode MS"/>
                <a:ea typeface="JetBrains Mono"/>
              </a:rPr>
              <a:t>np.</a:t>
            </a:r>
            <a:r>
              <a:rPr kumimoji="0" lang="en-US" altLang="en-US" sz="700" b="0" i="0" u="none" strike="noStrike" cap="none" normalizeH="0" baseline="0" dirty="0" err="1">
                <a:ln>
                  <a:noFill/>
                </a:ln>
                <a:solidFill>
                  <a:srgbClr val="50FA7B"/>
                </a:solidFill>
                <a:effectLst/>
                <a:latin typeface="Arial Unicode MS"/>
                <a:ea typeface="JetBrains Mono"/>
              </a:rPr>
              <a:t>genfromtxt</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1" i="0" u="none" strike="noStrike" cap="none" normalizeH="0" baseline="0" dirty="0">
                <a:ln>
                  <a:noFill/>
                </a:ln>
                <a:solidFill>
                  <a:srgbClr val="BD93F9"/>
                </a:solidFill>
                <a:effectLst/>
                <a:latin typeface="Arial Unicode MS"/>
                <a:ea typeface="JetBrains Mono"/>
              </a:rPr>
              <a:t>    </a:t>
            </a:r>
            <a:r>
              <a:rPr kumimoji="0" lang="en-US" altLang="en-US" sz="700" b="0" i="0" u="none" strike="noStrike" cap="none" normalizeH="0" baseline="0" dirty="0">
                <a:ln>
                  <a:noFill/>
                </a:ln>
                <a:solidFill>
                  <a:srgbClr val="F1FA8C"/>
                </a:solidFill>
                <a:effectLst/>
                <a:latin typeface="Arial Unicode MS"/>
                <a:ea typeface="JetBrains Mono"/>
              </a:rPr>
              <a:t>'./Datasets/(1) Price Range of HDB Flats Offered/price-range-of-hdb-flats-offered.csv'</a:t>
            </a:r>
            <a:r>
              <a:rPr kumimoji="0" lang="en-US" altLang="en-US" sz="700" b="0" i="0" u="none" strike="noStrike" cap="none" normalizeH="0" baseline="0" dirty="0">
                <a:ln>
                  <a:noFill/>
                </a:ln>
                <a:solidFill>
                  <a:srgbClr val="F8F8F2"/>
                </a:solidFill>
                <a:effectLst/>
                <a:latin typeface="Arial Unicode MS"/>
                <a:ea typeface="JetBrains Mono"/>
              </a:rPr>
              <a:t>,</a:t>
            </a:r>
            <a:br>
              <a:rPr kumimoji="0" lang="en-US" altLang="en-US" sz="700" b="0" i="0" u="none" strike="noStrike" cap="none" normalizeH="0" baseline="0" dirty="0">
                <a:ln>
                  <a:noFill/>
                </a:ln>
                <a:solidFill>
                  <a:srgbClr val="F8F8F2"/>
                </a:solidFill>
                <a:effectLst/>
                <a:latin typeface="Arial Unicode MS"/>
                <a:ea typeface="JetBrains Mono"/>
              </a:rPr>
            </a:b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6272A4"/>
                </a:solidFill>
                <a:effectLst/>
                <a:latin typeface="Arial Unicode MS"/>
                <a:ea typeface="JetBrains Mono"/>
              </a:rPr>
              <a:t>delimiter</a:t>
            </a:r>
            <a:r>
              <a:rPr kumimoji="0" lang="en-US" altLang="en-US" sz="700" b="0" i="0" u="none" strike="noStrike" cap="none" normalizeH="0" baseline="0" dirty="0">
                <a:ln>
                  <a:noFill/>
                </a:ln>
                <a:solidFill>
                  <a:srgbClr val="F998CC"/>
                </a:solidFill>
                <a:effectLst/>
                <a:latin typeface="Arial Unicode MS"/>
                <a:ea typeface="JetBrains Mono"/>
              </a:rPr>
              <a:t>=</a:t>
            </a:r>
            <a:r>
              <a:rPr kumimoji="0" lang="en-US" altLang="en-US" sz="700" b="0" i="0" u="none" strike="noStrike" cap="none" normalizeH="0" baseline="0" dirty="0">
                <a:ln>
                  <a:noFill/>
                </a:ln>
                <a:solidFill>
                  <a:srgbClr val="F1FA8C"/>
                </a:solidFill>
                <a:effectLst/>
                <a:latin typeface="Arial Unicode MS"/>
                <a:ea typeface="JetBrains Mono"/>
              </a:rPr>
              <a:t>','</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6272A4"/>
                </a:solidFill>
                <a:effectLst/>
                <a:latin typeface="Arial Unicode MS"/>
                <a:ea typeface="JetBrains Mono"/>
              </a:rPr>
              <a:t>names</a:t>
            </a:r>
            <a:r>
              <a:rPr kumimoji="0" lang="en-US" altLang="en-US" sz="700" b="0" i="0" u="none" strike="noStrike" cap="none" normalizeH="0" baseline="0" dirty="0">
                <a:ln>
                  <a:noFill/>
                </a:ln>
                <a:solidFill>
                  <a:srgbClr val="F998CC"/>
                </a:solidFill>
                <a:effectLst/>
                <a:latin typeface="Arial Unicode MS"/>
                <a:ea typeface="JetBrains Mono"/>
              </a:rPr>
              <a:t>=</a:t>
            </a:r>
            <a:r>
              <a:rPr kumimoji="0" lang="en-US" altLang="en-US" sz="700" b="0" i="0" u="none" strike="noStrike" cap="none" normalizeH="0" baseline="0" dirty="0">
                <a:ln>
                  <a:noFill/>
                </a:ln>
                <a:solidFill>
                  <a:srgbClr val="FF79C6"/>
                </a:solidFill>
                <a:effectLst/>
                <a:latin typeface="Arial Unicode MS"/>
                <a:ea typeface="JetBrains Mono"/>
              </a:rPr>
              <a:t>True</a:t>
            </a:r>
            <a:r>
              <a:rPr kumimoji="0" lang="en-US" altLang="en-US" sz="700" b="0" i="0" u="none" strike="noStrike" cap="none" normalizeH="0" baseline="0" dirty="0">
                <a:ln>
                  <a:noFill/>
                </a:ln>
                <a:solidFill>
                  <a:srgbClr val="F8F8F2"/>
                </a:solidFill>
                <a:effectLst/>
                <a:latin typeface="Arial Unicode MS"/>
                <a:ea typeface="JetBrains Mono"/>
              </a:rPr>
              <a:t>,</a:t>
            </a:r>
            <a:br>
              <a:rPr kumimoji="0" lang="en-US" altLang="en-US" sz="700" b="0" i="0" u="none" strike="noStrike" cap="none" normalizeH="0" baseline="0" dirty="0">
                <a:ln>
                  <a:noFill/>
                </a:ln>
                <a:solidFill>
                  <a:srgbClr val="F8F8F2"/>
                </a:solidFill>
                <a:effectLst/>
                <a:latin typeface="Arial Unicode MS"/>
                <a:ea typeface="JetBrains Mono"/>
              </a:rPr>
            </a:b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err="1">
                <a:ln>
                  <a:noFill/>
                </a:ln>
                <a:solidFill>
                  <a:srgbClr val="6272A4"/>
                </a:solidFill>
                <a:effectLst/>
                <a:latin typeface="Arial Unicode MS"/>
                <a:ea typeface="JetBrains Mono"/>
              </a:rPr>
              <a:t>dtype</a:t>
            </a:r>
            <a:r>
              <a:rPr kumimoji="0" lang="en-US" altLang="en-US" sz="700" b="0" i="0" u="none" strike="noStrike" cap="none" normalizeH="0" baseline="0" dirty="0">
                <a:ln>
                  <a:noFill/>
                </a:ln>
                <a:solidFill>
                  <a:srgbClr val="F998CC"/>
                </a:solidFill>
                <a:effectLst/>
                <a:latin typeface="Arial Unicode MS"/>
                <a:ea typeface="JetBrains Mono"/>
              </a:rPr>
              <a:t>=</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1FA8C"/>
                </a:solidFill>
                <a:effectLst/>
                <a:latin typeface="Arial Unicode MS"/>
                <a:ea typeface="JetBrains Mono"/>
              </a:rPr>
              <a:t>'</a:t>
            </a:r>
            <a:r>
              <a:rPr kumimoji="0" lang="en-US" altLang="en-US" sz="700" b="0" i="0" u="none" strike="noStrike" cap="none" normalizeH="0" baseline="0" dirty="0" err="1">
                <a:ln>
                  <a:noFill/>
                </a:ln>
                <a:solidFill>
                  <a:srgbClr val="F1FA8C"/>
                </a:solidFill>
                <a:effectLst/>
                <a:latin typeface="Arial Unicode MS"/>
                <a:ea typeface="JetBrains Mono"/>
              </a:rPr>
              <a:t>financial_year</a:t>
            </a:r>
            <a:r>
              <a:rPr kumimoji="0" lang="en-US" altLang="en-US" sz="700" b="0" i="0" u="none" strike="noStrike" cap="none" normalizeH="0" baseline="0" dirty="0">
                <a:ln>
                  <a:noFill/>
                </a:ln>
                <a:solidFill>
                  <a:srgbClr val="F1FA8C"/>
                </a:solidFill>
                <a:effectLst/>
                <a:latin typeface="Arial Unicode MS"/>
                <a:ea typeface="JetBrains Mono"/>
              </a:rPr>
              <a:t>'</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1FA8C"/>
                </a:solidFill>
                <a:effectLst/>
                <a:latin typeface="Arial Unicode MS"/>
                <a:ea typeface="JetBrains Mono"/>
              </a:rPr>
              <a:t>'i8'</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1FA8C"/>
                </a:solidFill>
                <a:effectLst/>
                <a:latin typeface="Arial Unicode MS"/>
                <a:ea typeface="JetBrains Mono"/>
              </a:rPr>
              <a:t>'town'</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1FA8C"/>
                </a:solidFill>
                <a:effectLst/>
                <a:latin typeface="Arial Unicode MS"/>
                <a:ea typeface="JetBrains Mono"/>
              </a:rPr>
              <a:t>'U20'</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1FA8C"/>
                </a:solidFill>
                <a:effectLst/>
                <a:latin typeface="Arial Unicode MS"/>
                <a:ea typeface="JetBrains Mono"/>
              </a:rPr>
              <a:t>'</a:t>
            </a:r>
            <a:r>
              <a:rPr kumimoji="0" lang="en-US" altLang="en-US" sz="700" b="0" i="0" u="none" strike="noStrike" cap="none" normalizeH="0" baseline="0" dirty="0" err="1">
                <a:ln>
                  <a:noFill/>
                </a:ln>
                <a:solidFill>
                  <a:srgbClr val="F1FA8C"/>
                </a:solidFill>
                <a:effectLst/>
                <a:latin typeface="Arial Unicode MS"/>
                <a:ea typeface="JetBrains Mono"/>
              </a:rPr>
              <a:t>room_type</a:t>
            </a:r>
            <a:r>
              <a:rPr kumimoji="0" lang="en-US" altLang="en-US" sz="700" b="0" i="0" u="none" strike="noStrike" cap="none" normalizeH="0" baseline="0" dirty="0">
                <a:ln>
                  <a:noFill/>
                </a:ln>
                <a:solidFill>
                  <a:srgbClr val="F1FA8C"/>
                </a:solidFill>
                <a:effectLst/>
                <a:latin typeface="Arial Unicode MS"/>
                <a:ea typeface="JetBrains Mono"/>
              </a:rPr>
              <a:t>'</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1FA8C"/>
                </a:solidFill>
                <a:effectLst/>
                <a:latin typeface="Arial Unicode MS"/>
                <a:ea typeface="JetBrains Mono"/>
              </a:rPr>
              <a:t>'U8'</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8F8F2"/>
                </a:solidFill>
                <a:effectLst/>
                <a:latin typeface="Arial Unicode MS"/>
                <a:ea typeface="JetBrains Mono"/>
              </a:rPr>
              <a:t>,</a:t>
            </a:r>
            <a:br>
              <a:rPr kumimoji="0" lang="en-US" altLang="en-US" sz="700" b="0" i="0" u="none" strike="noStrike" cap="none" normalizeH="0" baseline="0" dirty="0">
                <a:ln>
                  <a:noFill/>
                </a:ln>
                <a:solidFill>
                  <a:srgbClr val="F8F8F2"/>
                </a:solidFill>
                <a:effectLst/>
                <a:latin typeface="Arial Unicode MS"/>
                <a:ea typeface="JetBrains Mono"/>
              </a:rPr>
            </a:b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1FA8C"/>
                </a:solidFill>
                <a:effectLst/>
                <a:latin typeface="Arial Unicode MS"/>
                <a:ea typeface="JetBrains Mono"/>
              </a:rPr>
              <a:t>'</a:t>
            </a:r>
            <a:r>
              <a:rPr kumimoji="0" lang="en-US" altLang="en-US" sz="700" b="0" i="0" u="none" strike="noStrike" cap="none" normalizeH="0" baseline="0" dirty="0" err="1">
                <a:ln>
                  <a:noFill/>
                </a:ln>
                <a:solidFill>
                  <a:srgbClr val="F1FA8C"/>
                </a:solidFill>
                <a:effectLst/>
                <a:latin typeface="Arial Unicode MS"/>
                <a:ea typeface="JetBrains Mono"/>
              </a:rPr>
              <a:t>min_selling_price</a:t>
            </a:r>
            <a:r>
              <a:rPr kumimoji="0" lang="en-US" altLang="en-US" sz="700" b="0" i="0" u="none" strike="noStrike" cap="none" normalizeH="0" baseline="0" dirty="0">
                <a:ln>
                  <a:noFill/>
                </a:ln>
                <a:solidFill>
                  <a:srgbClr val="F1FA8C"/>
                </a:solidFill>
                <a:effectLst/>
                <a:latin typeface="Arial Unicode MS"/>
                <a:ea typeface="JetBrains Mono"/>
              </a:rPr>
              <a:t>'</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1FA8C"/>
                </a:solidFill>
                <a:effectLst/>
                <a:latin typeface="Arial Unicode MS"/>
                <a:ea typeface="JetBrains Mono"/>
              </a:rPr>
              <a:t>'i8'</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1FA8C"/>
                </a:solidFill>
                <a:effectLst/>
                <a:latin typeface="Arial Unicode MS"/>
                <a:ea typeface="JetBrains Mono"/>
              </a:rPr>
              <a:t>'</a:t>
            </a:r>
            <a:r>
              <a:rPr kumimoji="0" lang="en-US" altLang="en-US" sz="700" b="0" i="0" u="none" strike="noStrike" cap="none" normalizeH="0" baseline="0" dirty="0" err="1">
                <a:ln>
                  <a:noFill/>
                </a:ln>
                <a:solidFill>
                  <a:srgbClr val="F1FA8C"/>
                </a:solidFill>
                <a:effectLst/>
                <a:latin typeface="Arial Unicode MS"/>
                <a:ea typeface="JetBrains Mono"/>
              </a:rPr>
              <a:t>max_selling_price</a:t>
            </a:r>
            <a:r>
              <a:rPr kumimoji="0" lang="en-US" altLang="en-US" sz="700" b="0" i="0" u="none" strike="noStrike" cap="none" normalizeH="0" baseline="0" dirty="0">
                <a:ln>
                  <a:noFill/>
                </a:ln>
                <a:solidFill>
                  <a:srgbClr val="F1FA8C"/>
                </a:solidFill>
                <a:effectLst/>
                <a:latin typeface="Arial Unicode MS"/>
                <a:ea typeface="JetBrains Mono"/>
              </a:rPr>
              <a:t>'</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1FA8C"/>
                </a:solidFill>
                <a:effectLst/>
                <a:latin typeface="Arial Unicode MS"/>
                <a:ea typeface="JetBrains Mono"/>
              </a:rPr>
              <a:t>'i8'</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0" i="0" u="none" strike="noStrike" cap="none" normalizeH="0" baseline="0" dirty="0">
                <a:ln>
                  <a:noFill/>
                </a:ln>
                <a:solidFill>
                  <a:srgbClr val="6272A4"/>
                </a:solidFill>
                <a:effectLst/>
                <a:latin typeface="Arial Unicode MS"/>
                <a:ea typeface="JetBrains Mono"/>
              </a:rPr>
              <a:t># Array Declaration</a:t>
            </a:r>
            <a:br>
              <a:rPr kumimoji="0" lang="en-US" altLang="en-US" sz="700" b="0" i="0" u="none" strike="noStrike" cap="none" normalizeH="0" baseline="0" dirty="0">
                <a:ln>
                  <a:noFill/>
                </a:ln>
                <a:solidFill>
                  <a:srgbClr val="6272A4"/>
                </a:solidFill>
                <a:effectLst/>
                <a:latin typeface="Arial Unicode MS"/>
                <a:ea typeface="JetBrains Mono"/>
              </a:rPr>
            </a:br>
            <a:br>
              <a:rPr kumimoji="0" lang="en-US" altLang="en-US" sz="700" b="0" i="0" u="none" strike="noStrike" cap="none" normalizeH="0" baseline="0" dirty="0">
                <a:ln>
                  <a:noFill/>
                </a:ln>
                <a:solidFill>
                  <a:srgbClr val="6272A4"/>
                </a:solidFill>
                <a:effectLst/>
                <a:latin typeface="Arial Unicode MS"/>
                <a:ea typeface="JetBrains Mono"/>
              </a:rPr>
            </a:br>
            <a:r>
              <a:rPr kumimoji="0" lang="en-US" altLang="en-US" sz="700" b="0" i="0" u="none" strike="noStrike" cap="none" normalizeH="0" baseline="0" dirty="0" err="1">
                <a:ln>
                  <a:noFill/>
                </a:ln>
                <a:solidFill>
                  <a:srgbClr val="F8F8F2"/>
                </a:solidFill>
                <a:effectLst/>
                <a:latin typeface="Arial Unicode MS"/>
                <a:ea typeface="JetBrains Mono"/>
              </a:rPr>
              <a:t>financial_year</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0" i="0" u="none" strike="noStrike" cap="none" normalizeH="0" baseline="0" dirty="0">
                <a:ln>
                  <a:noFill/>
                </a:ln>
                <a:solidFill>
                  <a:srgbClr val="F8F8F2"/>
                </a:solidFill>
                <a:effectLst/>
                <a:latin typeface="Arial Unicode MS"/>
                <a:ea typeface="JetBrains Mono"/>
              </a:rPr>
              <a:t>town </a:t>
            </a: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0" i="0" u="none" strike="noStrike" cap="none" normalizeH="0" baseline="0" dirty="0" err="1">
                <a:ln>
                  <a:noFill/>
                </a:ln>
                <a:solidFill>
                  <a:srgbClr val="F8F8F2"/>
                </a:solidFill>
                <a:effectLst/>
                <a:latin typeface="Arial Unicode MS"/>
                <a:ea typeface="JetBrains Mono"/>
              </a:rPr>
              <a:t>room_type</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0" i="0" u="none" strike="noStrike" cap="none" normalizeH="0" baseline="0" dirty="0" err="1">
                <a:ln>
                  <a:noFill/>
                </a:ln>
                <a:solidFill>
                  <a:srgbClr val="F8F8F2"/>
                </a:solidFill>
                <a:effectLst/>
                <a:latin typeface="Arial Unicode MS"/>
                <a:ea typeface="JetBrains Mono"/>
              </a:rPr>
              <a:t>min_selling_price</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0" i="0" u="none" strike="noStrike" cap="none" normalizeH="0" baseline="0" dirty="0" err="1">
                <a:ln>
                  <a:noFill/>
                </a:ln>
                <a:solidFill>
                  <a:srgbClr val="F8F8F2"/>
                </a:solidFill>
                <a:effectLst/>
                <a:latin typeface="Arial Unicode MS"/>
                <a:ea typeface="JetBrains Mono"/>
              </a:rPr>
              <a:t>max_selling_price</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0" i="0" u="none" strike="noStrike" cap="none" normalizeH="0" baseline="0" dirty="0">
                <a:ln>
                  <a:noFill/>
                </a:ln>
                <a:solidFill>
                  <a:srgbClr val="FF79C6"/>
                </a:solidFill>
                <a:effectLst/>
                <a:latin typeface="Arial Unicode MS"/>
                <a:ea typeface="JetBrains Mono"/>
              </a:rPr>
              <a:t>for </a:t>
            </a:r>
            <a:r>
              <a:rPr kumimoji="0" lang="en-US" altLang="en-US" sz="700" b="0" i="0" u="none" strike="noStrike" cap="none" normalizeH="0" baseline="0" dirty="0">
                <a:ln>
                  <a:noFill/>
                </a:ln>
                <a:solidFill>
                  <a:srgbClr val="F8F8F2"/>
                </a:solidFill>
                <a:effectLst/>
                <a:latin typeface="Arial Unicode MS"/>
                <a:ea typeface="JetBrains Mono"/>
              </a:rPr>
              <a:t>row </a:t>
            </a:r>
            <a:r>
              <a:rPr kumimoji="0" lang="en-US" altLang="en-US" sz="700" b="0" i="0" u="none" strike="noStrike" cap="none" normalizeH="0" baseline="0" dirty="0">
                <a:ln>
                  <a:noFill/>
                </a:ln>
                <a:solidFill>
                  <a:srgbClr val="FF79C6"/>
                </a:solidFill>
                <a:effectLst/>
                <a:latin typeface="Arial Unicode MS"/>
                <a:ea typeface="JetBrains Mono"/>
              </a:rPr>
              <a:t>in </a:t>
            </a:r>
            <a:r>
              <a:rPr kumimoji="0" lang="en-US" altLang="en-US" sz="700" b="0" i="0" u="none" strike="noStrike" cap="none" normalizeH="0" baseline="0" dirty="0">
                <a:ln>
                  <a:noFill/>
                </a:ln>
                <a:solidFill>
                  <a:srgbClr val="F8F8F2"/>
                </a:solidFill>
                <a:effectLst/>
                <a:latin typeface="Arial Unicode MS"/>
                <a:ea typeface="JetBrains Mono"/>
              </a:rPr>
              <a:t>raw_data</a:t>
            </a:r>
            <a:r>
              <a:rPr kumimoji="0" lang="en-US" altLang="en-US" sz="700" b="0" i="0" u="none" strike="noStrike" cap="none" normalizeH="0" baseline="0" dirty="0">
                <a:ln>
                  <a:noFill/>
                </a:ln>
                <a:solidFill>
                  <a:srgbClr val="F998CC"/>
                </a:solidFill>
                <a:effectLst/>
                <a:latin typeface="Arial Unicode MS"/>
                <a:ea typeface="JetBrains Mono"/>
              </a:rPr>
              <a:t>:</a:t>
            </a:r>
            <a:br>
              <a:rPr kumimoji="0" lang="en-US" altLang="en-US" sz="700" b="0" i="0" u="none" strike="noStrike" cap="none" normalizeH="0" baseline="0" dirty="0">
                <a:ln>
                  <a:noFill/>
                </a:ln>
                <a:solidFill>
                  <a:srgbClr val="F998CC"/>
                </a:solidFill>
                <a:effectLst/>
                <a:latin typeface="Arial Unicode MS"/>
                <a:ea typeface="JetBrains Mono"/>
              </a:rPr>
            </a:b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0" i="0" u="none" strike="noStrike" cap="none" normalizeH="0" baseline="0" dirty="0" err="1">
                <a:ln>
                  <a:noFill/>
                </a:ln>
                <a:solidFill>
                  <a:srgbClr val="F8F8F2"/>
                </a:solidFill>
                <a:effectLst/>
                <a:latin typeface="Arial Unicode MS"/>
                <a:ea typeface="JetBrains Mono"/>
              </a:rPr>
              <a:t>financial_year.</a:t>
            </a:r>
            <a:r>
              <a:rPr kumimoji="0" lang="en-US" altLang="en-US" sz="700" b="0" i="0" u="none" strike="noStrike" cap="none" normalizeH="0" baseline="0" dirty="0" err="1">
                <a:ln>
                  <a:noFill/>
                </a:ln>
                <a:solidFill>
                  <a:srgbClr val="50FA7B"/>
                </a:solidFill>
                <a:effectLst/>
                <a:latin typeface="Arial Unicode MS"/>
                <a:ea typeface="JetBrains Mono"/>
              </a:rPr>
              <a:t>append</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8F8F2"/>
                </a:solidFill>
                <a:effectLst/>
                <a:latin typeface="Arial Unicode MS"/>
                <a:ea typeface="JetBrains Mono"/>
              </a:rPr>
              <a:t>row</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BD93F9"/>
                </a:solidFill>
                <a:effectLst/>
                <a:latin typeface="Arial Unicode MS"/>
                <a:ea typeface="JetBrains Mono"/>
              </a:rPr>
              <a:t>0</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1" i="0" u="none" strike="noStrike" cap="none" normalizeH="0" baseline="0" dirty="0">
                <a:ln>
                  <a:noFill/>
                </a:ln>
                <a:solidFill>
                  <a:srgbClr val="BD93F9"/>
                </a:solidFill>
                <a:effectLst/>
                <a:latin typeface="Arial Unicode MS"/>
                <a:ea typeface="JetBrains Mono"/>
              </a:rPr>
              <a:t>    </a:t>
            </a:r>
            <a:r>
              <a:rPr kumimoji="0" lang="en-US" altLang="en-US" sz="700" b="0" i="0" u="none" strike="noStrike" cap="none" normalizeH="0" baseline="0" dirty="0" err="1">
                <a:ln>
                  <a:noFill/>
                </a:ln>
                <a:solidFill>
                  <a:srgbClr val="F8F8F2"/>
                </a:solidFill>
                <a:effectLst/>
                <a:latin typeface="Arial Unicode MS"/>
                <a:ea typeface="JetBrains Mono"/>
              </a:rPr>
              <a:t>town.</a:t>
            </a:r>
            <a:r>
              <a:rPr kumimoji="0" lang="en-US" altLang="en-US" sz="700" b="0" i="0" u="none" strike="noStrike" cap="none" normalizeH="0" baseline="0" dirty="0" err="1">
                <a:ln>
                  <a:noFill/>
                </a:ln>
                <a:solidFill>
                  <a:srgbClr val="50FA7B"/>
                </a:solidFill>
                <a:effectLst/>
                <a:latin typeface="Arial Unicode MS"/>
                <a:ea typeface="JetBrains Mono"/>
              </a:rPr>
              <a:t>append</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8F8F2"/>
                </a:solidFill>
                <a:effectLst/>
                <a:latin typeface="Arial Unicode MS"/>
                <a:ea typeface="JetBrains Mono"/>
              </a:rPr>
              <a:t>row</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BD93F9"/>
                </a:solidFill>
                <a:effectLst/>
                <a:latin typeface="Arial Unicode MS"/>
                <a:ea typeface="JetBrains Mono"/>
              </a:rPr>
              <a:t>1</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1" i="0" u="none" strike="noStrike" cap="none" normalizeH="0" baseline="0" dirty="0">
                <a:ln>
                  <a:noFill/>
                </a:ln>
                <a:solidFill>
                  <a:srgbClr val="BD93F9"/>
                </a:solidFill>
                <a:effectLst/>
                <a:latin typeface="Arial Unicode MS"/>
                <a:ea typeface="JetBrains Mono"/>
              </a:rPr>
              <a:t>    </a:t>
            </a:r>
            <a:r>
              <a:rPr kumimoji="0" lang="en-US" altLang="en-US" sz="700" b="0" i="0" u="none" strike="noStrike" cap="none" normalizeH="0" baseline="0" dirty="0" err="1">
                <a:ln>
                  <a:noFill/>
                </a:ln>
                <a:solidFill>
                  <a:srgbClr val="F8F8F2"/>
                </a:solidFill>
                <a:effectLst/>
                <a:latin typeface="Arial Unicode MS"/>
                <a:ea typeface="JetBrains Mono"/>
              </a:rPr>
              <a:t>room_type.</a:t>
            </a:r>
            <a:r>
              <a:rPr kumimoji="0" lang="en-US" altLang="en-US" sz="700" b="0" i="0" u="none" strike="noStrike" cap="none" normalizeH="0" baseline="0" dirty="0" err="1">
                <a:ln>
                  <a:noFill/>
                </a:ln>
                <a:solidFill>
                  <a:srgbClr val="50FA7B"/>
                </a:solidFill>
                <a:effectLst/>
                <a:latin typeface="Arial Unicode MS"/>
                <a:ea typeface="JetBrains Mono"/>
              </a:rPr>
              <a:t>append</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8F8F2"/>
                </a:solidFill>
                <a:effectLst/>
                <a:latin typeface="Arial Unicode MS"/>
                <a:ea typeface="JetBrains Mono"/>
              </a:rPr>
              <a:t>row</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BD93F9"/>
                </a:solidFill>
                <a:effectLst/>
                <a:latin typeface="Arial Unicode MS"/>
                <a:ea typeface="JetBrains Mono"/>
              </a:rPr>
              <a:t>2</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1" i="0" u="none" strike="noStrike" cap="none" normalizeH="0" baseline="0" dirty="0">
                <a:ln>
                  <a:noFill/>
                </a:ln>
                <a:solidFill>
                  <a:srgbClr val="BD93F9"/>
                </a:solidFill>
                <a:effectLst/>
                <a:latin typeface="Arial Unicode MS"/>
                <a:ea typeface="JetBrains Mono"/>
              </a:rPr>
              <a:t>    </a:t>
            </a:r>
            <a:r>
              <a:rPr kumimoji="0" lang="en-US" altLang="en-US" sz="700" b="0" i="0" u="none" strike="noStrike" cap="none" normalizeH="0" baseline="0" dirty="0" err="1">
                <a:ln>
                  <a:noFill/>
                </a:ln>
                <a:solidFill>
                  <a:srgbClr val="F8F8F2"/>
                </a:solidFill>
                <a:effectLst/>
                <a:latin typeface="Arial Unicode MS"/>
                <a:ea typeface="JetBrains Mono"/>
              </a:rPr>
              <a:t>min_selling_price.</a:t>
            </a:r>
            <a:r>
              <a:rPr kumimoji="0" lang="en-US" altLang="en-US" sz="700" b="0" i="0" u="none" strike="noStrike" cap="none" normalizeH="0" baseline="0" dirty="0" err="1">
                <a:ln>
                  <a:noFill/>
                </a:ln>
                <a:solidFill>
                  <a:srgbClr val="50FA7B"/>
                </a:solidFill>
                <a:effectLst/>
                <a:latin typeface="Arial Unicode MS"/>
                <a:ea typeface="JetBrains Mono"/>
              </a:rPr>
              <a:t>append</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8F8F2"/>
                </a:solidFill>
                <a:effectLst/>
                <a:latin typeface="Arial Unicode MS"/>
                <a:ea typeface="JetBrains Mono"/>
              </a:rPr>
              <a:t>row</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BD93F9"/>
                </a:solidFill>
                <a:effectLst/>
                <a:latin typeface="Arial Unicode MS"/>
                <a:ea typeface="JetBrains Mono"/>
              </a:rPr>
              <a:t>3</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1" i="0" u="none" strike="noStrike" cap="none" normalizeH="0" baseline="0" dirty="0">
                <a:ln>
                  <a:noFill/>
                </a:ln>
                <a:solidFill>
                  <a:srgbClr val="BD93F9"/>
                </a:solidFill>
                <a:effectLst/>
                <a:latin typeface="Arial Unicode MS"/>
                <a:ea typeface="JetBrains Mono"/>
              </a:rPr>
              <a:t>    </a:t>
            </a:r>
            <a:r>
              <a:rPr kumimoji="0" lang="en-US" altLang="en-US" sz="700" b="0" i="0" u="none" strike="noStrike" cap="none" normalizeH="0" baseline="0" dirty="0" err="1">
                <a:ln>
                  <a:noFill/>
                </a:ln>
                <a:solidFill>
                  <a:srgbClr val="F8F8F2"/>
                </a:solidFill>
                <a:effectLst/>
                <a:latin typeface="Arial Unicode MS"/>
                <a:ea typeface="JetBrains Mono"/>
              </a:rPr>
              <a:t>max_selling_price.</a:t>
            </a:r>
            <a:r>
              <a:rPr kumimoji="0" lang="en-US" altLang="en-US" sz="700" b="0" i="0" u="none" strike="noStrike" cap="none" normalizeH="0" baseline="0" dirty="0" err="1">
                <a:ln>
                  <a:noFill/>
                </a:ln>
                <a:solidFill>
                  <a:srgbClr val="50FA7B"/>
                </a:solidFill>
                <a:effectLst/>
                <a:latin typeface="Arial Unicode MS"/>
                <a:ea typeface="JetBrains Mono"/>
              </a:rPr>
              <a:t>append</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8F8F2"/>
                </a:solidFill>
                <a:effectLst/>
                <a:latin typeface="Arial Unicode MS"/>
                <a:ea typeface="JetBrains Mono"/>
              </a:rPr>
              <a:t>row</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BD93F9"/>
                </a:solidFill>
                <a:effectLst/>
                <a:latin typeface="Arial Unicode MS"/>
                <a:ea typeface="JetBrains Mono"/>
              </a:rPr>
              <a:t>4</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0" i="0" u="none" strike="noStrike" cap="none" normalizeH="0" baseline="0" dirty="0" err="1">
                <a:ln>
                  <a:noFill/>
                </a:ln>
                <a:solidFill>
                  <a:srgbClr val="F8F8F2"/>
                </a:solidFill>
                <a:effectLst/>
                <a:latin typeface="Arial Unicode MS"/>
                <a:ea typeface="JetBrains Mono"/>
              </a:rPr>
              <a:t>mean_selling_price</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0" i="0" u="none" strike="noStrike" cap="none" normalizeH="0" baseline="0" dirty="0" err="1">
                <a:ln>
                  <a:noFill/>
                </a:ln>
                <a:solidFill>
                  <a:srgbClr val="F8F8F2"/>
                </a:solidFill>
                <a:effectLst/>
                <a:latin typeface="Arial Unicode MS"/>
                <a:ea typeface="JetBrains Mono"/>
              </a:rPr>
              <a:t>np.</a:t>
            </a:r>
            <a:r>
              <a:rPr kumimoji="0" lang="en-US" altLang="en-US" sz="700" b="0" i="0" u="none" strike="noStrike" cap="none" normalizeH="0" baseline="0" dirty="0" err="1">
                <a:ln>
                  <a:noFill/>
                </a:ln>
                <a:solidFill>
                  <a:srgbClr val="50FA7B"/>
                </a:solidFill>
                <a:effectLst/>
                <a:latin typeface="Arial Unicode MS"/>
                <a:ea typeface="JetBrains Mono"/>
              </a:rPr>
              <a:t>mean</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err="1">
                <a:ln>
                  <a:noFill/>
                </a:ln>
                <a:solidFill>
                  <a:srgbClr val="F8F8F2"/>
                </a:solidFill>
                <a:effectLst/>
                <a:latin typeface="Arial Unicode MS"/>
                <a:ea typeface="JetBrains Mono"/>
              </a:rPr>
              <a:t>np.</a:t>
            </a:r>
            <a:r>
              <a:rPr kumimoji="0" lang="en-US" altLang="en-US" sz="700" b="0" i="0" u="none" strike="noStrike" cap="none" normalizeH="0" baseline="0" dirty="0" err="1">
                <a:ln>
                  <a:noFill/>
                </a:ln>
                <a:solidFill>
                  <a:srgbClr val="50FA7B"/>
                </a:solidFill>
                <a:effectLst/>
                <a:latin typeface="Arial Unicode MS"/>
                <a:ea typeface="JetBrains Mono"/>
              </a:rPr>
              <a:t>array</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err="1">
                <a:ln>
                  <a:noFill/>
                </a:ln>
                <a:solidFill>
                  <a:srgbClr val="F8F8F2"/>
                </a:solidFill>
                <a:effectLst/>
                <a:latin typeface="Arial Unicode MS"/>
                <a:ea typeface="JetBrains Mono"/>
              </a:rPr>
              <a:t>min_selling_price</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err="1">
                <a:ln>
                  <a:noFill/>
                </a:ln>
                <a:solidFill>
                  <a:srgbClr val="F8F8F2"/>
                </a:solidFill>
                <a:effectLst/>
                <a:latin typeface="Arial Unicode MS"/>
                <a:ea typeface="JetBrains Mono"/>
              </a:rPr>
              <a:t>max_selling_price</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8F8F2"/>
                </a:solidFill>
                <a:effectLst/>
                <a:latin typeface="Arial Unicode MS"/>
                <a:ea typeface="JetBrains Mono"/>
              </a:rPr>
              <a:t>,</a:t>
            </a:r>
            <a:br>
              <a:rPr kumimoji="0" lang="en-US" altLang="en-US" sz="700" b="0" i="0" u="none" strike="noStrike" cap="none" normalizeH="0" baseline="0" dirty="0">
                <a:ln>
                  <a:noFill/>
                </a:ln>
                <a:solidFill>
                  <a:srgbClr val="F8F8F2"/>
                </a:solidFill>
                <a:effectLst/>
                <a:latin typeface="Arial Unicode MS"/>
                <a:ea typeface="JetBrains Mono"/>
              </a:rPr>
            </a:b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6272A4"/>
                </a:solidFill>
                <a:effectLst/>
                <a:latin typeface="Arial Unicode MS"/>
                <a:ea typeface="JetBrains Mono"/>
              </a:rPr>
              <a:t>axis</a:t>
            </a:r>
            <a:r>
              <a:rPr kumimoji="0" lang="en-US" altLang="en-US" sz="700" b="0" i="0" u="none" strike="noStrike" cap="none" normalizeH="0" baseline="0" dirty="0">
                <a:ln>
                  <a:noFill/>
                </a:ln>
                <a:solidFill>
                  <a:srgbClr val="F998CC"/>
                </a:solidFill>
                <a:effectLst/>
                <a:latin typeface="Arial Unicode MS"/>
                <a:ea typeface="JetBrains Mono"/>
              </a:rPr>
              <a:t>=</a:t>
            </a:r>
            <a:r>
              <a:rPr kumimoji="0" lang="en-US" altLang="en-US" sz="700" b="0" i="0" u="none" strike="noStrike" cap="none" normalizeH="0" baseline="0" dirty="0">
                <a:ln>
                  <a:noFill/>
                </a:ln>
                <a:solidFill>
                  <a:srgbClr val="BD93F9"/>
                </a:solidFill>
                <a:effectLst/>
                <a:latin typeface="Arial Unicode MS"/>
                <a:ea typeface="JetBrains Mono"/>
              </a:rPr>
              <a:t>0</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0" i="0" u="none" strike="noStrike" cap="none" normalizeH="0" baseline="0" dirty="0" err="1">
                <a:ln>
                  <a:noFill/>
                </a:ln>
                <a:solidFill>
                  <a:srgbClr val="F8F8F2"/>
                </a:solidFill>
                <a:effectLst/>
                <a:latin typeface="Arial Unicode MS"/>
                <a:ea typeface="JetBrains Mono"/>
              </a:rPr>
              <a:t>cleaned_data</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1" i="0" u="none" strike="noStrike" cap="none" normalizeH="0" baseline="0" dirty="0">
                <a:ln>
                  <a:noFill/>
                </a:ln>
                <a:solidFill>
                  <a:srgbClr val="BD93F9"/>
                </a:solidFill>
                <a:effectLst/>
                <a:latin typeface="Arial Unicode MS"/>
                <a:ea typeface="JetBrains Mono"/>
              </a:rPr>
              <a:t>    </a:t>
            </a:r>
            <a:r>
              <a:rPr kumimoji="0" lang="en-US" altLang="en-US" sz="700" b="0" i="0" u="none" strike="noStrike" cap="none" normalizeH="0" baseline="0" dirty="0">
                <a:ln>
                  <a:noFill/>
                </a:ln>
                <a:solidFill>
                  <a:srgbClr val="F1FA8C"/>
                </a:solidFill>
                <a:effectLst/>
                <a:latin typeface="Arial Unicode MS"/>
                <a:ea typeface="JetBrains Mono"/>
              </a:rPr>
              <a:t>'</a:t>
            </a:r>
            <a:r>
              <a:rPr kumimoji="0" lang="en-US" altLang="en-US" sz="700" b="0" i="0" u="none" strike="noStrike" cap="none" normalizeH="0" baseline="0" dirty="0" err="1">
                <a:ln>
                  <a:noFill/>
                </a:ln>
                <a:solidFill>
                  <a:srgbClr val="F1FA8C"/>
                </a:solidFill>
                <a:effectLst/>
                <a:latin typeface="Arial Unicode MS"/>
                <a:ea typeface="JetBrains Mono"/>
              </a:rPr>
              <a:t>financial_year</a:t>
            </a:r>
            <a:r>
              <a:rPr kumimoji="0" lang="en-US" altLang="en-US" sz="700" b="0" i="0" u="none" strike="noStrike" cap="none" normalizeH="0" baseline="0" dirty="0">
                <a:ln>
                  <a:noFill/>
                </a:ln>
                <a:solidFill>
                  <a:srgbClr val="F1FA8C"/>
                </a:solidFill>
                <a:effectLst/>
                <a:latin typeface="Arial Unicode MS"/>
                <a:ea typeface="JetBrains Mono"/>
              </a:rPr>
              <a:t>'</a:t>
            </a: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0" i="0" u="none" strike="noStrike" cap="none" normalizeH="0" baseline="0" dirty="0" err="1">
                <a:ln>
                  <a:noFill/>
                </a:ln>
                <a:solidFill>
                  <a:srgbClr val="F8F8F2"/>
                </a:solidFill>
                <a:effectLst/>
                <a:latin typeface="Arial Unicode MS"/>
                <a:ea typeface="JetBrains Mono"/>
              </a:rPr>
              <a:t>np.</a:t>
            </a:r>
            <a:r>
              <a:rPr kumimoji="0" lang="en-US" altLang="en-US" sz="700" b="0" i="0" u="none" strike="noStrike" cap="none" normalizeH="0" baseline="0" dirty="0" err="1">
                <a:ln>
                  <a:noFill/>
                </a:ln>
                <a:solidFill>
                  <a:srgbClr val="50FA7B"/>
                </a:solidFill>
                <a:effectLst/>
                <a:latin typeface="Arial Unicode MS"/>
                <a:ea typeface="JetBrains Mono"/>
              </a:rPr>
              <a:t>array</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err="1">
                <a:ln>
                  <a:noFill/>
                </a:ln>
                <a:solidFill>
                  <a:srgbClr val="F8F8F2"/>
                </a:solidFill>
                <a:effectLst/>
                <a:latin typeface="Arial Unicode MS"/>
                <a:ea typeface="JetBrains Mono"/>
              </a:rPr>
              <a:t>financial_year</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8F8F2"/>
                </a:solidFill>
                <a:effectLst/>
                <a:latin typeface="Arial Unicode MS"/>
                <a:ea typeface="JetBrains Mono"/>
              </a:rPr>
              <a:t>,</a:t>
            </a:r>
            <a:br>
              <a:rPr kumimoji="0" lang="en-US" altLang="en-US" sz="700" b="0" i="0" u="none" strike="noStrike" cap="none" normalizeH="0" baseline="0" dirty="0">
                <a:ln>
                  <a:noFill/>
                </a:ln>
                <a:solidFill>
                  <a:srgbClr val="F8F8F2"/>
                </a:solidFill>
                <a:effectLst/>
                <a:latin typeface="Arial Unicode MS"/>
                <a:ea typeface="JetBrains Mono"/>
              </a:rPr>
            </a:b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1FA8C"/>
                </a:solidFill>
                <a:effectLst/>
                <a:latin typeface="Arial Unicode MS"/>
                <a:ea typeface="JetBrains Mono"/>
              </a:rPr>
              <a:t>'town'</a:t>
            </a: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0" i="0" u="none" strike="noStrike" cap="none" normalizeH="0" baseline="0" dirty="0" err="1">
                <a:ln>
                  <a:noFill/>
                </a:ln>
                <a:solidFill>
                  <a:srgbClr val="F8F8F2"/>
                </a:solidFill>
                <a:effectLst/>
                <a:latin typeface="Arial Unicode MS"/>
                <a:ea typeface="JetBrains Mono"/>
              </a:rPr>
              <a:t>np.</a:t>
            </a:r>
            <a:r>
              <a:rPr kumimoji="0" lang="en-US" altLang="en-US" sz="700" b="0" i="0" u="none" strike="noStrike" cap="none" normalizeH="0" baseline="0" dirty="0" err="1">
                <a:ln>
                  <a:noFill/>
                </a:ln>
                <a:solidFill>
                  <a:srgbClr val="50FA7B"/>
                </a:solidFill>
                <a:effectLst/>
                <a:latin typeface="Arial Unicode MS"/>
                <a:ea typeface="JetBrains Mono"/>
              </a:rPr>
              <a:t>array</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8F8F2"/>
                </a:solidFill>
                <a:effectLst/>
                <a:latin typeface="Arial Unicode MS"/>
                <a:ea typeface="JetBrains Mono"/>
              </a:rPr>
              <a:t>town</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8F8F2"/>
                </a:solidFill>
                <a:effectLst/>
                <a:latin typeface="Arial Unicode MS"/>
                <a:ea typeface="JetBrains Mono"/>
              </a:rPr>
              <a:t>,</a:t>
            </a:r>
            <a:br>
              <a:rPr kumimoji="0" lang="en-US" altLang="en-US" sz="700" b="0" i="0" u="none" strike="noStrike" cap="none" normalizeH="0" baseline="0" dirty="0">
                <a:ln>
                  <a:noFill/>
                </a:ln>
                <a:solidFill>
                  <a:srgbClr val="F8F8F2"/>
                </a:solidFill>
                <a:effectLst/>
                <a:latin typeface="Arial Unicode MS"/>
                <a:ea typeface="JetBrains Mono"/>
              </a:rPr>
            </a:b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1FA8C"/>
                </a:solidFill>
                <a:effectLst/>
                <a:latin typeface="Arial Unicode MS"/>
                <a:ea typeface="JetBrains Mono"/>
              </a:rPr>
              <a:t>'</a:t>
            </a:r>
            <a:r>
              <a:rPr kumimoji="0" lang="en-US" altLang="en-US" sz="700" b="0" i="0" u="none" strike="noStrike" cap="none" normalizeH="0" baseline="0" dirty="0" err="1">
                <a:ln>
                  <a:noFill/>
                </a:ln>
                <a:solidFill>
                  <a:srgbClr val="F1FA8C"/>
                </a:solidFill>
                <a:effectLst/>
                <a:latin typeface="Arial Unicode MS"/>
                <a:ea typeface="JetBrains Mono"/>
              </a:rPr>
              <a:t>room_type</a:t>
            </a:r>
            <a:r>
              <a:rPr kumimoji="0" lang="en-US" altLang="en-US" sz="700" b="0" i="0" u="none" strike="noStrike" cap="none" normalizeH="0" baseline="0" dirty="0">
                <a:ln>
                  <a:noFill/>
                </a:ln>
                <a:solidFill>
                  <a:srgbClr val="F1FA8C"/>
                </a:solidFill>
                <a:effectLst/>
                <a:latin typeface="Arial Unicode MS"/>
                <a:ea typeface="JetBrains Mono"/>
              </a:rPr>
              <a:t>'</a:t>
            </a: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0" i="0" u="none" strike="noStrike" cap="none" normalizeH="0" baseline="0" dirty="0" err="1">
                <a:ln>
                  <a:noFill/>
                </a:ln>
                <a:solidFill>
                  <a:srgbClr val="F8F8F2"/>
                </a:solidFill>
                <a:effectLst/>
                <a:latin typeface="Arial Unicode MS"/>
                <a:ea typeface="JetBrains Mono"/>
              </a:rPr>
              <a:t>np.</a:t>
            </a:r>
            <a:r>
              <a:rPr kumimoji="0" lang="en-US" altLang="en-US" sz="700" b="0" i="0" u="none" strike="noStrike" cap="none" normalizeH="0" baseline="0" dirty="0" err="1">
                <a:ln>
                  <a:noFill/>
                </a:ln>
                <a:solidFill>
                  <a:srgbClr val="50FA7B"/>
                </a:solidFill>
                <a:effectLst/>
                <a:latin typeface="Arial Unicode MS"/>
                <a:ea typeface="JetBrains Mono"/>
              </a:rPr>
              <a:t>array</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err="1">
                <a:ln>
                  <a:noFill/>
                </a:ln>
                <a:solidFill>
                  <a:srgbClr val="F8F8F2"/>
                </a:solidFill>
                <a:effectLst/>
                <a:latin typeface="Arial Unicode MS"/>
                <a:ea typeface="JetBrains Mono"/>
              </a:rPr>
              <a:t>room_type</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8F8F2"/>
                </a:solidFill>
                <a:effectLst/>
                <a:latin typeface="Arial Unicode MS"/>
                <a:ea typeface="JetBrains Mono"/>
              </a:rPr>
              <a:t>,</a:t>
            </a:r>
            <a:br>
              <a:rPr kumimoji="0" lang="en-US" altLang="en-US" sz="700" b="0" i="0" u="none" strike="noStrike" cap="none" normalizeH="0" baseline="0" dirty="0">
                <a:ln>
                  <a:noFill/>
                </a:ln>
                <a:solidFill>
                  <a:srgbClr val="F8F8F2"/>
                </a:solidFill>
                <a:effectLst/>
                <a:latin typeface="Arial Unicode MS"/>
                <a:ea typeface="JetBrains Mono"/>
              </a:rPr>
            </a:b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1FA8C"/>
                </a:solidFill>
                <a:effectLst/>
                <a:latin typeface="Arial Unicode MS"/>
                <a:ea typeface="JetBrains Mono"/>
              </a:rPr>
              <a:t>'</a:t>
            </a:r>
            <a:r>
              <a:rPr kumimoji="0" lang="en-US" altLang="en-US" sz="700" b="0" i="0" u="none" strike="noStrike" cap="none" normalizeH="0" baseline="0" dirty="0" err="1">
                <a:ln>
                  <a:noFill/>
                </a:ln>
                <a:solidFill>
                  <a:srgbClr val="F1FA8C"/>
                </a:solidFill>
                <a:effectLst/>
                <a:latin typeface="Arial Unicode MS"/>
                <a:ea typeface="JetBrains Mono"/>
              </a:rPr>
              <a:t>min_selling_price</a:t>
            </a:r>
            <a:r>
              <a:rPr kumimoji="0" lang="en-US" altLang="en-US" sz="700" b="0" i="0" u="none" strike="noStrike" cap="none" normalizeH="0" baseline="0" dirty="0">
                <a:ln>
                  <a:noFill/>
                </a:ln>
                <a:solidFill>
                  <a:srgbClr val="F1FA8C"/>
                </a:solidFill>
                <a:effectLst/>
                <a:latin typeface="Arial Unicode MS"/>
                <a:ea typeface="JetBrains Mono"/>
              </a:rPr>
              <a:t>'</a:t>
            </a: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0" i="0" u="none" strike="noStrike" cap="none" normalizeH="0" baseline="0" dirty="0" err="1">
                <a:ln>
                  <a:noFill/>
                </a:ln>
                <a:solidFill>
                  <a:srgbClr val="F8F8F2"/>
                </a:solidFill>
                <a:effectLst/>
                <a:latin typeface="Arial Unicode MS"/>
                <a:ea typeface="JetBrains Mono"/>
              </a:rPr>
              <a:t>np.</a:t>
            </a:r>
            <a:r>
              <a:rPr kumimoji="0" lang="en-US" altLang="en-US" sz="700" b="0" i="0" u="none" strike="noStrike" cap="none" normalizeH="0" baseline="0" dirty="0" err="1">
                <a:ln>
                  <a:noFill/>
                </a:ln>
                <a:solidFill>
                  <a:srgbClr val="50FA7B"/>
                </a:solidFill>
                <a:effectLst/>
                <a:latin typeface="Arial Unicode MS"/>
                <a:ea typeface="JetBrains Mono"/>
              </a:rPr>
              <a:t>array</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err="1">
                <a:ln>
                  <a:noFill/>
                </a:ln>
                <a:solidFill>
                  <a:srgbClr val="F8F8F2"/>
                </a:solidFill>
                <a:effectLst/>
                <a:latin typeface="Arial Unicode MS"/>
                <a:ea typeface="JetBrains Mono"/>
              </a:rPr>
              <a:t>min_selling_price</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8F8F2"/>
                </a:solidFill>
                <a:effectLst/>
                <a:latin typeface="Arial Unicode MS"/>
                <a:ea typeface="JetBrains Mono"/>
              </a:rPr>
              <a:t>,</a:t>
            </a:r>
            <a:br>
              <a:rPr kumimoji="0" lang="en-US" altLang="en-US" sz="700" b="0" i="0" u="none" strike="noStrike" cap="none" normalizeH="0" baseline="0" dirty="0">
                <a:ln>
                  <a:noFill/>
                </a:ln>
                <a:solidFill>
                  <a:srgbClr val="F8F8F2"/>
                </a:solidFill>
                <a:effectLst/>
                <a:latin typeface="Arial Unicode MS"/>
                <a:ea typeface="JetBrains Mono"/>
              </a:rPr>
            </a:b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1FA8C"/>
                </a:solidFill>
                <a:effectLst/>
                <a:latin typeface="Arial Unicode MS"/>
                <a:ea typeface="JetBrains Mono"/>
              </a:rPr>
              <a:t>'</a:t>
            </a:r>
            <a:r>
              <a:rPr kumimoji="0" lang="en-US" altLang="en-US" sz="700" b="0" i="0" u="none" strike="noStrike" cap="none" normalizeH="0" baseline="0" dirty="0" err="1">
                <a:ln>
                  <a:noFill/>
                </a:ln>
                <a:solidFill>
                  <a:srgbClr val="F1FA8C"/>
                </a:solidFill>
                <a:effectLst/>
                <a:latin typeface="Arial Unicode MS"/>
                <a:ea typeface="JetBrains Mono"/>
              </a:rPr>
              <a:t>max_selling_price</a:t>
            </a:r>
            <a:r>
              <a:rPr kumimoji="0" lang="en-US" altLang="en-US" sz="700" b="0" i="0" u="none" strike="noStrike" cap="none" normalizeH="0" baseline="0" dirty="0">
                <a:ln>
                  <a:noFill/>
                </a:ln>
                <a:solidFill>
                  <a:srgbClr val="F1FA8C"/>
                </a:solidFill>
                <a:effectLst/>
                <a:latin typeface="Arial Unicode MS"/>
                <a:ea typeface="JetBrains Mono"/>
              </a:rPr>
              <a:t>'</a:t>
            </a: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0" i="0" u="none" strike="noStrike" cap="none" normalizeH="0" baseline="0" dirty="0" err="1">
                <a:ln>
                  <a:noFill/>
                </a:ln>
                <a:solidFill>
                  <a:srgbClr val="F8F8F2"/>
                </a:solidFill>
                <a:effectLst/>
                <a:latin typeface="Arial Unicode MS"/>
                <a:ea typeface="JetBrains Mono"/>
              </a:rPr>
              <a:t>np.</a:t>
            </a:r>
            <a:r>
              <a:rPr kumimoji="0" lang="en-US" altLang="en-US" sz="700" b="0" i="0" u="none" strike="noStrike" cap="none" normalizeH="0" baseline="0" dirty="0" err="1">
                <a:ln>
                  <a:noFill/>
                </a:ln>
                <a:solidFill>
                  <a:srgbClr val="50FA7B"/>
                </a:solidFill>
                <a:effectLst/>
                <a:latin typeface="Arial Unicode MS"/>
                <a:ea typeface="JetBrains Mono"/>
              </a:rPr>
              <a:t>array</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err="1">
                <a:ln>
                  <a:noFill/>
                </a:ln>
                <a:solidFill>
                  <a:srgbClr val="F8F8F2"/>
                </a:solidFill>
                <a:effectLst/>
                <a:latin typeface="Arial Unicode MS"/>
                <a:ea typeface="JetBrains Mono"/>
              </a:rPr>
              <a:t>max_selling_price</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8F8F2"/>
                </a:solidFill>
                <a:effectLst/>
                <a:latin typeface="Arial Unicode MS"/>
                <a:ea typeface="JetBrains Mono"/>
              </a:rPr>
              <a:t>,</a:t>
            </a:r>
            <a:br>
              <a:rPr kumimoji="0" lang="en-US" altLang="en-US" sz="700" b="0" i="0" u="none" strike="noStrike" cap="none" normalizeH="0" baseline="0" dirty="0">
                <a:ln>
                  <a:noFill/>
                </a:ln>
                <a:solidFill>
                  <a:srgbClr val="F8F8F2"/>
                </a:solidFill>
                <a:effectLst/>
                <a:latin typeface="Arial Unicode MS"/>
                <a:ea typeface="JetBrains Mono"/>
              </a:rPr>
            </a:b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1FA8C"/>
                </a:solidFill>
                <a:effectLst/>
                <a:latin typeface="Arial Unicode MS"/>
                <a:ea typeface="JetBrains Mono"/>
              </a:rPr>
              <a:t>'</a:t>
            </a:r>
            <a:r>
              <a:rPr kumimoji="0" lang="en-US" altLang="en-US" sz="700" b="0" i="0" u="none" strike="noStrike" cap="none" normalizeH="0" baseline="0" dirty="0" err="1">
                <a:ln>
                  <a:noFill/>
                </a:ln>
                <a:solidFill>
                  <a:srgbClr val="F1FA8C"/>
                </a:solidFill>
                <a:effectLst/>
                <a:latin typeface="Arial Unicode MS"/>
                <a:ea typeface="JetBrains Mono"/>
              </a:rPr>
              <a:t>mean_selling_price</a:t>
            </a:r>
            <a:r>
              <a:rPr kumimoji="0" lang="en-US" altLang="en-US" sz="700" b="0" i="0" u="none" strike="noStrike" cap="none" normalizeH="0" baseline="0" dirty="0">
                <a:ln>
                  <a:noFill/>
                </a:ln>
                <a:solidFill>
                  <a:srgbClr val="F1FA8C"/>
                </a:solidFill>
                <a:effectLst/>
                <a:latin typeface="Arial Unicode MS"/>
                <a:ea typeface="JetBrains Mono"/>
              </a:rPr>
              <a:t>'</a:t>
            </a: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0" i="0" u="none" strike="noStrike" cap="none" normalizeH="0" baseline="0" dirty="0" err="1">
                <a:ln>
                  <a:noFill/>
                </a:ln>
                <a:solidFill>
                  <a:srgbClr val="F8F8F2"/>
                </a:solidFill>
                <a:effectLst/>
                <a:latin typeface="Arial Unicode MS"/>
                <a:ea typeface="JetBrains Mono"/>
              </a:rPr>
              <a:t>np.</a:t>
            </a:r>
            <a:r>
              <a:rPr kumimoji="0" lang="en-US" altLang="en-US" sz="700" b="0" i="0" u="none" strike="noStrike" cap="none" normalizeH="0" baseline="0" dirty="0" err="1">
                <a:ln>
                  <a:noFill/>
                </a:ln>
                <a:solidFill>
                  <a:srgbClr val="50FA7B"/>
                </a:solidFill>
                <a:effectLst/>
                <a:latin typeface="Arial Unicode MS"/>
                <a:ea typeface="JetBrains Mono"/>
              </a:rPr>
              <a:t>array</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err="1">
                <a:ln>
                  <a:noFill/>
                </a:ln>
                <a:solidFill>
                  <a:srgbClr val="F8F8F2"/>
                </a:solidFill>
                <a:effectLst/>
                <a:latin typeface="Arial Unicode MS"/>
                <a:ea typeface="JetBrains Mono"/>
              </a:rPr>
              <a:t>mean_selling_price</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0" i="0" u="none" strike="noStrike" cap="none" normalizeH="0" baseline="0" dirty="0">
                <a:ln>
                  <a:noFill/>
                </a:ln>
                <a:solidFill>
                  <a:srgbClr val="F8F8F2"/>
                </a:solidFill>
                <a:effectLst/>
                <a:latin typeface="Arial Unicode MS"/>
                <a:ea typeface="JetBrains Mono"/>
              </a:rPr>
              <a:t>labels </a:t>
            </a: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1FA8C"/>
                </a:solidFill>
                <a:effectLst/>
                <a:latin typeface="Arial Unicode MS"/>
                <a:ea typeface="JetBrains Mono"/>
              </a:rPr>
              <a:t>'2 Rooms'</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1FA8C"/>
                </a:solidFill>
                <a:effectLst/>
                <a:latin typeface="Arial Unicode MS"/>
                <a:ea typeface="JetBrains Mono"/>
              </a:rPr>
              <a:t>'3 Rooms'</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1FA8C"/>
                </a:solidFill>
                <a:effectLst/>
                <a:latin typeface="Arial Unicode MS"/>
                <a:ea typeface="JetBrains Mono"/>
              </a:rPr>
              <a:t>'4 Rooms'</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1FA8C"/>
                </a:solidFill>
                <a:effectLst/>
                <a:latin typeface="Arial Unicode MS"/>
                <a:ea typeface="JetBrains Mono"/>
              </a:rPr>
              <a:t>'5 Rooms'</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0" i="0" u="none" strike="noStrike" cap="none" normalizeH="0" baseline="0" dirty="0" err="1">
                <a:ln>
                  <a:noFill/>
                </a:ln>
                <a:solidFill>
                  <a:srgbClr val="F8F8F2"/>
                </a:solidFill>
                <a:effectLst/>
                <a:latin typeface="Arial Unicode MS"/>
                <a:ea typeface="JetBrains Mono"/>
              </a:rPr>
              <a:t>two_room_price</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0" i="0" u="none" strike="noStrike" cap="none" normalizeH="0" baseline="0" dirty="0" err="1">
                <a:ln>
                  <a:noFill/>
                </a:ln>
                <a:solidFill>
                  <a:srgbClr val="F8F8F2"/>
                </a:solidFill>
                <a:effectLst/>
                <a:latin typeface="Arial Unicode MS"/>
                <a:ea typeface="JetBrains Mono"/>
              </a:rPr>
              <a:t>three_room_price</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0" i="0" u="none" strike="noStrike" cap="none" normalizeH="0" baseline="0" dirty="0" err="1">
                <a:ln>
                  <a:noFill/>
                </a:ln>
                <a:solidFill>
                  <a:srgbClr val="F8F8F2"/>
                </a:solidFill>
                <a:effectLst/>
                <a:latin typeface="Arial Unicode MS"/>
                <a:ea typeface="JetBrains Mono"/>
              </a:rPr>
              <a:t>four_room_price</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0" i="0" u="none" strike="noStrike" cap="none" normalizeH="0" baseline="0" dirty="0" err="1">
                <a:ln>
                  <a:noFill/>
                </a:ln>
                <a:solidFill>
                  <a:srgbClr val="F8F8F2"/>
                </a:solidFill>
                <a:effectLst/>
                <a:latin typeface="Arial Unicode MS"/>
                <a:ea typeface="JetBrains Mono"/>
              </a:rPr>
              <a:t>five_room_price</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0" i="0" u="none" strike="noStrike" cap="none" normalizeH="0" baseline="0" dirty="0">
                <a:ln>
                  <a:noFill/>
                </a:ln>
                <a:solidFill>
                  <a:srgbClr val="FF79C6"/>
                </a:solidFill>
                <a:effectLst/>
                <a:latin typeface="Arial Unicode MS"/>
                <a:ea typeface="JetBrains Mono"/>
              </a:rPr>
              <a:t>for </a:t>
            </a:r>
            <a:r>
              <a:rPr kumimoji="0" lang="en-US" altLang="en-US" sz="700" b="0" i="0" u="none" strike="noStrike" cap="none" normalizeH="0" baseline="0" dirty="0" err="1">
                <a:ln>
                  <a:noFill/>
                </a:ln>
                <a:solidFill>
                  <a:srgbClr val="F8F8F2"/>
                </a:solidFill>
                <a:effectLst/>
                <a:latin typeface="Arial Unicode MS"/>
                <a:ea typeface="JetBrains Mono"/>
              </a:rPr>
              <a:t>i</a:t>
            </a:r>
            <a:r>
              <a:rPr kumimoji="0" lang="en-US" altLang="en-US" sz="700" b="0" i="0" u="none" strike="noStrike" cap="none" normalizeH="0" baseline="0" dirty="0">
                <a:ln>
                  <a:noFill/>
                </a:ln>
                <a:solidFill>
                  <a:srgbClr val="F8F8F2"/>
                </a:solidFill>
                <a:effectLst/>
                <a:latin typeface="Arial Unicode MS"/>
                <a:ea typeface="JetBrains Mono"/>
              </a:rPr>
              <a:t> </a:t>
            </a:r>
            <a:r>
              <a:rPr kumimoji="0" lang="en-US" altLang="en-US" sz="700" b="0" i="0" u="none" strike="noStrike" cap="none" normalizeH="0" baseline="0" dirty="0">
                <a:ln>
                  <a:noFill/>
                </a:ln>
                <a:solidFill>
                  <a:srgbClr val="FF79C6"/>
                </a:solidFill>
                <a:effectLst/>
                <a:latin typeface="Arial Unicode MS"/>
                <a:ea typeface="JetBrains Mono"/>
              </a:rPr>
              <a:t>in </a:t>
            </a:r>
            <a:r>
              <a:rPr kumimoji="0" lang="en-US" altLang="en-US" sz="700" b="0" i="0" u="none" strike="noStrike" cap="none" normalizeH="0" baseline="0" dirty="0">
                <a:ln>
                  <a:noFill/>
                </a:ln>
                <a:solidFill>
                  <a:srgbClr val="BD93F9"/>
                </a:solidFill>
                <a:effectLst/>
                <a:latin typeface="Arial Unicode MS"/>
                <a:ea typeface="JetBrains Mono"/>
              </a:rPr>
              <a:t>range</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err="1">
                <a:ln>
                  <a:noFill/>
                </a:ln>
                <a:solidFill>
                  <a:srgbClr val="BD93F9"/>
                </a:solidFill>
                <a:effectLst/>
                <a:latin typeface="Arial Unicode MS"/>
                <a:ea typeface="JetBrains Mono"/>
              </a:rPr>
              <a:t>len</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err="1">
                <a:ln>
                  <a:noFill/>
                </a:ln>
                <a:solidFill>
                  <a:srgbClr val="F8F8F2"/>
                </a:solidFill>
                <a:effectLst/>
                <a:latin typeface="Arial Unicode MS"/>
                <a:ea typeface="JetBrains Mono"/>
              </a:rPr>
              <a:t>cleaned_data</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1FA8C"/>
                </a:solidFill>
                <a:effectLst/>
                <a:latin typeface="Arial Unicode MS"/>
                <a:ea typeface="JetBrains Mono"/>
              </a:rPr>
              <a:t>'</a:t>
            </a:r>
            <a:r>
              <a:rPr kumimoji="0" lang="en-US" altLang="en-US" sz="700" b="0" i="0" u="none" strike="noStrike" cap="none" normalizeH="0" baseline="0" dirty="0" err="1">
                <a:ln>
                  <a:noFill/>
                </a:ln>
                <a:solidFill>
                  <a:srgbClr val="F1FA8C"/>
                </a:solidFill>
                <a:effectLst/>
                <a:latin typeface="Arial Unicode MS"/>
                <a:ea typeface="JetBrains Mono"/>
              </a:rPr>
              <a:t>room_type</a:t>
            </a:r>
            <a:r>
              <a:rPr kumimoji="0" lang="en-US" altLang="en-US" sz="700" b="0" i="0" u="none" strike="noStrike" cap="none" normalizeH="0" baseline="0" dirty="0">
                <a:ln>
                  <a:noFill/>
                </a:ln>
                <a:solidFill>
                  <a:srgbClr val="F1FA8C"/>
                </a:solidFill>
                <a:effectLst/>
                <a:latin typeface="Arial Unicode MS"/>
                <a:ea typeface="JetBrains Mono"/>
              </a:rPr>
              <a:t>'</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a:ln>
                  <a:noFill/>
                </a:ln>
                <a:solidFill>
                  <a:srgbClr val="F998CC"/>
                </a:solidFill>
                <a:effectLst/>
                <a:latin typeface="Arial Unicode MS"/>
                <a:ea typeface="JetBrains Mono"/>
              </a:rPr>
              <a:t>:</a:t>
            </a:r>
            <a:br>
              <a:rPr kumimoji="0" lang="en-US" altLang="en-US" sz="700" b="0" i="0" u="none" strike="noStrike" cap="none" normalizeH="0" baseline="0" dirty="0">
                <a:ln>
                  <a:noFill/>
                </a:ln>
                <a:solidFill>
                  <a:srgbClr val="F998CC"/>
                </a:solidFill>
                <a:effectLst/>
                <a:latin typeface="Arial Unicode MS"/>
                <a:ea typeface="JetBrains Mono"/>
              </a:rPr>
            </a:b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0" i="0" u="none" strike="noStrike" cap="none" normalizeH="0" baseline="0" dirty="0">
                <a:ln>
                  <a:noFill/>
                </a:ln>
                <a:solidFill>
                  <a:srgbClr val="FF79C6"/>
                </a:solidFill>
                <a:effectLst/>
                <a:latin typeface="Arial Unicode MS"/>
                <a:ea typeface="JetBrains Mono"/>
              </a:rPr>
              <a:t>if </a:t>
            </a:r>
            <a:r>
              <a:rPr kumimoji="0" lang="en-US" altLang="en-US" sz="700" b="0" i="0" u="none" strike="noStrike" cap="none" normalizeH="0" baseline="0" dirty="0" err="1">
                <a:ln>
                  <a:noFill/>
                </a:ln>
                <a:solidFill>
                  <a:srgbClr val="F8F8F2"/>
                </a:solidFill>
                <a:effectLst/>
                <a:latin typeface="Arial Unicode MS"/>
                <a:ea typeface="JetBrains Mono"/>
              </a:rPr>
              <a:t>room_type</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err="1">
                <a:ln>
                  <a:noFill/>
                </a:ln>
                <a:solidFill>
                  <a:srgbClr val="F8F8F2"/>
                </a:solidFill>
                <a:effectLst/>
                <a:latin typeface="Arial Unicode MS"/>
                <a:ea typeface="JetBrains Mono"/>
              </a:rPr>
              <a:t>i</a:t>
            </a:r>
            <a:r>
              <a:rPr kumimoji="0" lang="en-US" altLang="en-US" sz="700" b="1" i="0" u="none" strike="noStrike" cap="none" normalizeH="0" baseline="0" dirty="0">
                <a:ln>
                  <a:noFill/>
                </a:ln>
                <a:solidFill>
                  <a:srgbClr val="BD93F9"/>
                </a:solidFill>
                <a:effectLst/>
                <a:latin typeface="Arial Unicode MS"/>
                <a:ea typeface="JetBrains Mono"/>
              </a:rPr>
              <a:t>] </a:t>
            </a: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0" i="0" u="none" strike="noStrike" cap="none" normalizeH="0" baseline="0" dirty="0">
                <a:ln>
                  <a:noFill/>
                </a:ln>
                <a:solidFill>
                  <a:srgbClr val="F1FA8C"/>
                </a:solidFill>
                <a:effectLst/>
                <a:latin typeface="Arial Unicode MS"/>
                <a:ea typeface="JetBrains Mono"/>
              </a:rPr>
              <a:t>'2-room'</a:t>
            </a:r>
            <a:r>
              <a:rPr kumimoji="0" lang="en-US" altLang="en-US" sz="700" b="0" i="0" u="none" strike="noStrike" cap="none" normalizeH="0" baseline="0" dirty="0">
                <a:ln>
                  <a:noFill/>
                </a:ln>
                <a:solidFill>
                  <a:srgbClr val="F998CC"/>
                </a:solidFill>
                <a:effectLst/>
                <a:latin typeface="Arial Unicode MS"/>
                <a:ea typeface="JetBrains Mono"/>
              </a:rPr>
              <a:t>:</a:t>
            </a:r>
            <a:br>
              <a:rPr kumimoji="0" lang="en-US" altLang="en-US" sz="700" b="0" i="0" u="none" strike="noStrike" cap="none" normalizeH="0" baseline="0" dirty="0">
                <a:ln>
                  <a:noFill/>
                </a:ln>
                <a:solidFill>
                  <a:srgbClr val="F998CC"/>
                </a:solidFill>
                <a:effectLst/>
                <a:latin typeface="Arial Unicode MS"/>
                <a:ea typeface="JetBrains Mono"/>
              </a:rPr>
            </a:b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0" i="0" u="none" strike="noStrike" cap="none" normalizeH="0" baseline="0" dirty="0" err="1">
                <a:ln>
                  <a:noFill/>
                </a:ln>
                <a:solidFill>
                  <a:srgbClr val="F8F8F2"/>
                </a:solidFill>
                <a:effectLst/>
                <a:latin typeface="Arial Unicode MS"/>
                <a:ea typeface="JetBrains Mono"/>
              </a:rPr>
              <a:t>two_room_price.</a:t>
            </a:r>
            <a:r>
              <a:rPr kumimoji="0" lang="en-US" altLang="en-US" sz="700" b="0" i="0" u="none" strike="noStrike" cap="none" normalizeH="0" baseline="0" dirty="0" err="1">
                <a:ln>
                  <a:noFill/>
                </a:ln>
                <a:solidFill>
                  <a:srgbClr val="50FA7B"/>
                </a:solidFill>
                <a:effectLst/>
                <a:latin typeface="Arial Unicode MS"/>
                <a:ea typeface="JetBrains Mono"/>
              </a:rPr>
              <a:t>append</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err="1">
                <a:ln>
                  <a:noFill/>
                </a:ln>
                <a:solidFill>
                  <a:srgbClr val="F8F8F2"/>
                </a:solidFill>
                <a:effectLst/>
                <a:latin typeface="Arial Unicode MS"/>
                <a:ea typeface="JetBrains Mono"/>
              </a:rPr>
              <a:t>mean_selling_price</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err="1">
                <a:ln>
                  <a:noFill/>
                </a:ln>
                <a:solidFill>
                  <a:srgbClr val="F8F8F2"/>
                </a:solidFill>
                <a:effectLst/>
                <a:latin typeface="Arial Unicode MS"/>
                <a:ea typeface="JetBrains Mono"/>
              </a:rPr>
              <a:t>i</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1" i="0" u="none" strike="noStrike" cap="none" normalizeH="0" baseline="0" dirty="0">
                <a:ln>
                  <a:noFill/>
                </a:ln>
                <a:solidFill>
                  <a:srgbClr val="BD93F9"/>
                </a:solidFill>
                <a:effectLst/>
                <a:latin typeface="Arial Unicode MS"/>
                <a:ea typeface="JetBrains Mono"/>
              </a:rPr>
              <a:t>    </a:t>
            </a:r>
            <a:r>
              <a:rPr kumimoji="0" lang="en-US" altLang="en-US" sz="700" b="0" i="0" u="none" strike="noStrike" cap="none" normalizeH="0" baseline="0" dirty="0" err="1">
                <a:ln>
                  <a:noFill/>
                </a:ln>
                <a:solidFill>
                  <a:srgbClr val="FF79C6"/>
                </a:solidFill>
                <a:effectLst/>
                <a:latin typeface="Arial Unicode MS"/>
                <a:ea typeface="JetBrains Mono"/>
              </a:rPr>
              <a:t>elif</a:t>
            </a:r>
            <a:r>
              <a:rPr kumimoji="0" lang="en-US" altLang="en-US" sz="700" b="0" i="0" u="none" strike="noStrike" cap="none" normalizeH="0" baseline="0" dirty="0">
                <a:ln>
                  <a:noFill/>
                </a:ln>
                <a:solidFill>
                  <a:srgbClr val="FF79C6"/>
                </a:solidFill>
                <a:effectLst/>
                <a:latin typeface="Arial Unicode MS"/>
                <a:ea typeface="JetBrains Mono"/>
              </a:rPr>
              <a:t> </a:t>
            </a:r>
            <a:r>
              <a:rPr kumimoji="0" lang="en-US" altLang="en-US" sz="700" b="0" i="0" u="none" strike="noStrike" cap="none" normalizeH="0" baseline="0" dirty="0" err="1">
                <a:ln>
                  <a:noFill/>
                </a:ln>
                <a:solidFill>
                  <a:srgbClr val="F8F8F2"/>
                </a:solidFill>
                <a:effectLst/>
                <a:latin typeface="Arial Unicode MS"/>
                <a:ea typeface="JetBrains Mono"/>
              </a:rPr>
              <a:t>room_type</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err="1">
                <a:ln>
                  <a:noFill/>
                </a:ln>
                <a:solidFill>
                  <a:srgbClr val="F8F8F2"/>
                </a:solidFill>
                <a:effectLst/>
                <a:latin typeface="Arial Unicode MS"/>
                <a:ea typeface="JetBrains Mono"/>
              </a:rPr>
              <a:t>i</a:t>
            </a:r>
            <a:r>
              <a:rPr kumimoji="0" lang="en-US" altLang="en-US" sz="700" b="1" i="0" u="none" strike="noStrike" cap="none" normalizeH="0" baseline="0" dirty="0">
                <a:ln>
                  <a:noFill/>
                </a:ln>
                <a:solidFill>
                  <a:srgbClr val="BD93F9"/>
                </a:solidFill>
                <a:effectLst/>
                <a:latin typeface="Arial Unicode MS"/>
                <a:ea typeface="JetBrains Mono"/>
              </a:rPr>
              <a:t>] </a:t>
            </a: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0" i="0" u="none" strike="noStrike" cap="none" normalizeH="0" baseline="0" dirty="0">
                <a:ln>
                  <a:noFill/>
                </a:ln>
                <a:solidFill>
                  <a:srgbClr val="F1FA8C"/>
                </a:solidFill>
                <a:effectLst/>
                <a:latin typeface="Arial Unicode MS"/>
                <a:ea typeface="JetBrains Mono"/>
              </a:rPr>
              <a:t>'3-room'</a:t>
            </a:r>
            <a:r>
              <a:rPr kumimoji="0" lang="en-US" altLang="en-US" sz="700" b="0" i="0" u="none" strike="noStrike" cap="none" normalizeH="0" baseline="0" dirty="0">
                <a:ln>
                  <a:noFill/>
                </a:ln>
                <a:solidFill>
                  <a:srgbClr val="F998CC"/>
                </a:solidFill>
                <a:effectLst/>
                <a:latin typeface="Arial Unicode MS"/>
                <a:ea typeface="JetBrains Mono"/>
              </a:rPr>
              <a:t>:</a:t>
            </a:r>
            <a:br>
              <a:rPr kumimoji="0" lang="en-US" altLang="en-US" sz="700" b="0" i="0" u="none" strike="noStrike" cap="none" normalizeH="0" baseline="0" dirty="0">
                <a:ln>
                  <a:noFill/>
                </a:ln>
                <a:solidFill>
                  <a:srgbClr val="F998CC"/>
                </a:solidFill>
                <a:effectLst/>
                <a:latin typeface="Arial Unicode MS"/>
                <a:ea typeface="JetBrains Mono"/>
              </a:rPr>
            </a:b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0" i="0" u="none" strike="noStrike" cap="none" normalizeH="0" baseline="0" dirty="0" err="1">
                <a:ln>
                  <a:noFill/>
                </a:ln>
                <a:solidFill>
                  <a:srgbClr val="F8F8F2"/>
                </a:solidFill>
                <a:effectLst/>
                <a:latin typeface="Arial Unicode MS"/>
                <a:ea typeface="JetBrains Mono"/>
              </a:rPr>
              <a:t>three_room_price.</a:t>
            </a:r>
            <a:r>
              <a:rPr kumimoji="0" lang="en-US" altLang="en-US" sz="700" b="0" i="0" u="none" strike="noStrike" cap="none" normalizeH="0" baseline="0" dirty="0" err="1">
                <a:ln>
                  <a:noFill/>
                </a:ln>
                <a:solidFill>
                  <a:srgbClr val="50FA7B"/>
                </a:solidFill>
                <a:effectLst/>
                <a:latin typeface="Arial Unicode MS"/>
                <a:ea typeface="JetBrains Mono"/>
              </a:rPr>
              <a:t>append</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err="1">
                <a:ln>
                  <a:noFill/>
                </a:ln>
                <a:solidFill>
                  <a:srgbClr val="F8F8F2"/>
                </a:solidFill>
                <a:effectLst/>
                <a:latin typeface="Arial Unicode MS"/>
                <a:ea typeface="JetBrains Mono"/>
              </a:rPr>
              <a:t>mean_selling_price</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err="1">
                <a:ln>
                  <a:noFill/>
                </a:ln>
                <a:solidFill>
                  <a:srgbClr val="F8F8F2"/>
                </a:solidFill>
                <a:effectLst/>
                <a:latin typeface="Arial Unicode MS"/>
                <a:ea typeface="JetBrains Mono"/>
              </a:rPr>
              <a:t>i</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1" i="0" u="none" strike="noStrike" cap="none" normalizeH="0" baseline="0" dirty="0">
                <a:ln>
                  <a:noFill/>
                </a:ln>
                <a:solidFill>
                  <a:srgbClr val="BD93F9"/>
                </a:solidFill>
                <a:effectLst/>
                <a:latin typeface="Arial Unicode MS"/>
                <a:ea typeface="JetBrains Mono"/>
              </a:rPr>
              <a:t>    </a:t>
            </a:r>
            <a:r>
              <a:rPr kumimoji="0" lang="en-US" altLang="en-US" sz="700" b="0" i="0" u="none" strike="noStrike" cap="none" normalizeH="0" baseline="0" dirty="0" err="1">
                <a:ln>
                  <a:noFill/>
                </a:ln>
                <a:solidFill>
                  <a:srgbClr val="FF79C6"/>
                </a:solidFill>
                <a:effectLst/>
                <a:latin typeface="Arial Unicode MS"/>
                <a:ea typeface="JetBrains Mono"/>
              </a:rPr>
              <a:t>elif</a:t>
            </a:r>
            <a:r>
              <a:rPr kumimoji="0" lang="en-US" altLang="en-US" sz="700" b="0" i="0" u="none" strike="noStrike" cap="none" normalizeH="0" baseline="0" dirty="0">
                <a:ln>
                  <a:noFill/>
                </a:ln>
                <a:solidFill>
                  <a:srgbClr val="FF79C6"/>
                </a:solidFill>
                <a:effectLst/>
                <a:latin typeface="Arial Unicode MS"/>
                <a:ea typeface="JetBrains Mono"/>
              </a:rPr>
              <a:t> </a:t>
            </a:r>
            <a:r>
              <a:rPr kumimoji="0" lang="en-US" altLang="en-US" sz="700" b="0" i="0" u="none" strike="noStrike" cap="none" normalizeH="0" baseline="0" dirty="0" err="1">
                <a:ln>
                  <a:noFill/>
                </a:ln>
                <a:solidFill>
                  <a:srgbClr val="F8F8F2"/>
                </a:solidFill>
                <a:effectLst/>
                <a:latin typeface="Arial Unicode MS"/>
                <a:ea typeface="JetBrains Mono"/>
              </a:rPr>
              <a:t>room_type</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err="1">
                <a:ln>
                  <a:noFill/>
                </a:ln>
                <a:solidFill>
                  <a:srgbClr val="F8F8F2"/>
                </a:solidFill>
                <a:effectLst/>
                <a:latin typeface="Arial Unicode MS"/>
                <a:ea typeface="JetBrains Mono"/>
              </a:rPr>
              <a:t>i</a:t>
            </a:r>
            <a:r>
              <a:rPr kumimoji="0" lang="en-US" altLang="en-US" sz="700" b="1" i="0" u="none" strike="noStrike" cap="none" normalizeH="0" baseline="0" dirty="0">
                <a:ln>
                  <a:noFill/>
                </a:ln>
                <a:solidFill>
                  <a:srgbClr val="BD93F9"/>
                </a:solidFill>
                <a:effectLst/>
                <a:latin typeface="Arial Unicode MS"/>
                <a:ea typeface="JetBrains Mono"/>
              </a:rPr>
              <a:t>] </a:t>
            </a: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0" i="0" u="none" strike="noStrike" cap="none" normalizeH="0" baseline="0" dirty="0">
                <a:ln>
                  <a:noFill/>
                </a:ln>
                <a:solidFill>
                  <a:srgbClr val="F1FA8C"/>
                </a:solidFill>
                <a:effectLst/>
                <a:latin typeface="Arial Unicode MS"/>
                <a:ea typeface="JetBrains Mono"/>
              </a:rPr>
              <a:t>'4-room'</a:t>
            </a:r>
            <a:r>
              <a:rPr kumimoji="0" lang="en-US" altLang="en-US" sz="700" b="0" i="0" u="none" strike="noStrike" cap="none" normalizeH="0" baseline="0" dirty="0">
                <a:ln>
                  <a:noFill/>
                </a:ln>
                <a:solidFill>
                  <a:srgbClr val="F998CC"/>
                </a:solidFill>
                <a:effectLst/>
                <a:latin typeface="Arial Unicode MS"/>
                <a:ea typeface="JetBrains Mono"/>
              </a:rPr>
              <a:t>:</a:t>
            </a:r>
            <a:br>
              <a:rPr kumimoji="0" lang="en-US" altLang="en-US" sz="700" b="0" i="0" u="none" strike="noStrike" cap="none" normalizeH="0" baseline="0" dirty="0">
                <a:ln>
                  <a:noFill/>
                </a:ln>
                <a:solidFill>
                  <a:srgbClr val="F998CC"/>
                </a:solidFill>
                <a:effectLst/>
                <a:latin typeface="Arial Unicode MS"/>
                <a:ea typeface="JetBrains Mono"/>
              </a:rPr>
            </a:b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0" i="0" u="none" strike="noStrike" cap="none" normalizeH="0" baseline="0" dirty="0" err="1">
                <a:ln>
                  <a:noFill/>
                </a:ln>
                <a:solidFill>
                  <a:srgbClr val="F8F8F2"/>
                </a:solidFill>
                <a:effectLst/>
                <a:latin typeface="Arial Unicode MS"/>
                <a:ea typeface="JetBrains Mono"/>
              </a:rPr>
              <a:t>four_room_price.</a:t>
            </a:r>
            <a:r>
              <a:rPr kumimoji="0" lang="en-US" altLang="en-US" sz="700" b="0" i="0" u="none" strike="noStrike" cap="none" normalizeH="0" baseline="0" dirty="0" err="1">
                <a:ln>
                  <a:noFill/>
                </a:ln>
                <a:solidFill>
                  <a:srgbClr val="50FA7B"/>
                </a:solidFill>
                <a:effectLst/>
                <a:latin typeface="Arial Unicode MS"/>
                <a:ea typeface="JetBrains Mono"/>
              </a:rPr>
              <a:t>append</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err="1">
                <a:ln>
                  <a:noFill/>
                </a:ln>
                <a:solidFill>
                  <a:srgbClr val="F8F8F2"/>
                </a:solidFill>
                <a:effectLst/>
                <a:latin typeface="Arial Unicode MS"/>
                <a:ea typeface="JetBrains Mono"/>
              </a:rPr>
              <a:t>mean_selling_price</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err="1">
                <a:ln>
                  <a:noFill/>
                </a:ln>
                <a:solidFill>
                  <a:srgbClr val="F8F8F2"/>
                </a:solidFill>
                <a:effectLst/>
                <a:latin typeface="Arial Unicode MS"/>
                <a:ea typeface="JetBrains Mono"/>
              </a:rPr>
              <a:t>i</a:t>
            </a:r>
            <a:r>
              <a:rPr kumimoji="0" lang="en-US" altLang="en-US" sz="700" b="1" i="0" u="none" strike="noStrike" cap="none" normalizeH="0" baseline="0" dirty="0">
                <a:ln>
                  <a:noFill/>
                </a:ln>
                <a:solidFill>
                  <a:srgbClr val="BD93F9"/>
                </a:solidFill>
                <a:effectLst/>
                <a:latin typeface="Arial Unicode MS"/>
                <a:ea typeface="JetBrains Mono"/>
              </a:rPr>
              <a:t>])</a:t>
            </a:r>
            <a:br>
              <a:rPr kumimoji="0" lang="en-US" altLang="en-US" sz="700" b="1" i="0" u="none" strike="noStrike" cap="none" normalizeH="0" baseline="0" dirty="0">
                <a:ln>
                  <a:noFill/>
                </a:ln>
                <a:solidFill>
                  <a:srgbClr val="BD93F9"/>
                </a:solidFill>
                <a:effectLst/>
                <a:latin typeface="Arial Unicode MS"/>
                <a:ea typeface="JetBrains Mono"/>
              </a:rPr>
            </a:br>
            <a:r>
              <a:rPr kumimoji="0" lang="en-US" altLang="en-US" sz="700" b="1" i="0" u="none" strike="noStrike" cap="none" normalizeH="0" baseline="0" dirty="0">
                <a:ln>
                  <a:noFill/>
                </a:ln>
                <a:solidFill>
                  <a:srgbClr val="BD93F9"/>
                </a:solidFill>
                <a:effectLst/>
                <a:latin typeface="Arial Unicode MS"/>
                <a:ea typeface="JetBrains Mono"/>
              </a:rPr>
              <a:t>    </a:t>
            </a:r>
            <a:r>
              <a:rPr kumimoji="0" lang="en-US" altLang="en-US" sz="700" b="0" i="0" u="none" strike="noStrike" cap="none" normalizeH="0" baseline="0" dirty="0">
                <a:ln>
                  <a:noFill/>
                </a:ln>
                <a:solidFill>
                  <a:srgbClr val="FF79C6"/>
                </a:solidFill>
                <a:effectLst/>
                <a:latin typeface="Arial Unicode MS"/>
                <a:ea typeface="JetBrains Mono"/>
              </a:rPr>
              <a:t>else</a:t>
            </a:r>
            <a:r>
              <a:rPr kumimoji="0" lang="en-US" altLang="en-US" sz="700" b="0" i="0" u="none" strike="noStrike" cap="none" normalizeH="0" baseline="0" dirty="0">
                <a:ln>
                  <a:noFill/>
                </a:ln>
                <a:solidFill>
                  <a:srgbClr val="F998CC"/>
                </a:solidFill>
                <a:effectLst/>
                <a:latin typeface="Arial Unicode MS"/>
                <a:ea typeface="JetBrains Mono"/>
              </a:rPr>
              <a:t>:</a:t>
            </a:r>
            <a:br>
              <a:rPr kumimoji="0" lang="en-US" altLang="en-US" sz="700" b="0" i="0" u="none" strike="noStrike" cap="none" normalizeH="0" baseline="0" dirty="0">
                <a:ln>
                  <a:noFill/>
                </a:ln>
                <a:solidFill>
                  <a:srgbClr val="F998CC"/>
                </a:solidFill>
                <a:effectLst/>
                <a:latin typeface="Arial Unicode MS"/>
                <a:ea typeface="JetBrains Mono"/>
              </a:rPr>
            </a:br>
            <a:r>
              <a:rPr kumimoji="0" lang="en-US" altLang="en-US" sz="700" b="0" i="0" u="none" strike="noStrike" cap="none" normalizeH="0" baseline="0" dirty="0">
                <a:ln>
                  <a:noFill/>
                </a:ln>
                <a:solidFill>
                  <a:srgbClr val="F998CC"/>
                </a:solidFill>
                <a:effectLst/>
                <a:latin typeface="Arial Unicode MS"/>
                <a:ea typeface="JetBrains Mono"/>
              </a:rPr>
              <a:t>        </a:t>
            </a:r>
            <a:r>
              <a:rPr kumimoji="0" lang="en-US" altLang="en-US" sz="700" b="0" i="0" u="none" strike="noStrike" cap="none" normalizeH="0" baseline="0" dirty="0" err="1">
                <a:ln>
                  <a:noFill/>
                </a:ln>
                <a:solidFill>
                  <a:srgbClr val="F8F8F2"/>
                </a:solidFill>
                <a:effectLst/>
                <a:latin typeface="Arial Unicode MS"/>
                <a:ea typeface="JetBrains Mono"/>
              </a:rPr>
              <a:t>five_room_price.</a:t>
            </a:r>
            <a:r>
              <a:rPr kumimoji="0" lang="en-US" altLang="en-US" sz="700" b="0" i="0" u="none" strike="noStrike" cap="none" normalizeH="0" baseline="0" dirty="0" err="1">
                <a:ln>
                  <a:noFill/>
                </a:ln>
                <a:solidFill>
                  <a:srgbClr val="50FA7B"/>
                </a:solidFill>
                <a:effectLst/>
                <a:latin typeface="Arial Unicode MS"/>
                <a:ea typeface="JetBrains Mono"/>
              </a:rPr>
              <a:t>append</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err="1">
                <a:ln>
                  <a:noFill/>
                </a:ln>
                <a:solidFill>
                  <a:srgbClr val="F8F8F2"/>
                </a:solidFill>
                <a:effectLst/>
                <a:latin typeface="Arial Unicode MS"/>
                <a:ea typeface="JetBrains Mono"/>
              </a:rPr>
              <a:t>mean_selling_price</a:t>
            </a:r>
            <a:r>
              <a:rPr kumimoji="0" lang="en-US" altLang="en-US" sz="700" b="1" i="0" u="none" strike="noStrike" cap="none" normalizeH="0" baseline="0" dirty="0">
                <a:ln>
                  <a:noFill/>
                </a:ln>
                <a:solidFill>
                  <a:srgbClr val="BD93F9"/>
                </a:solidFill>
                <a:effectLst/>
                <a:latin typeface="Arial Unicode MS"/>
                <a:ea typeface="JetBrains Mono"/>
              </a:rPr>
              <a:t>[</a:t>
            </a:r>
            <a:r>
              <a:rPr kumimoji="0" lang="en-US" altLang="en-US" sz="700" b="0" i="0" u="none" strike="noStrike" cap="none" normalizeH="0" baseline="0" dirty="0" err="1">
                <a:ln>
                  <a:noFill/>
                </a:ln>
                <a:solidFill>
                  <a:srgbClr val="F8F8F2"/>
                </a:solidFill>
                <a:effectLst/>
                <a:latin typeface="Arial Unicode MS"/>
                <a:ea typeface="JetBrains Mono"/>
              </a:rPr>
              <a:t>i</a:t>
            </a:r>
            <a:r>
              <a:rPr kumimoji="0" lang="en-US" altLang="en-US" sz="700" b="1" i="0" u="none" strike="noStrike" cap="none" normalizeH="0" baseline="0" dirty="0">
                <a:ln>
                  <a:noFill/>
                </a:ln>
                <a:solidFill>
                  <a:srgbClr val="BD93F9"/>
                </a:solidFill>
                <a:effectLst/>
                <a:latin typeface="Arial Unicode MS"/>
                <a:ea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extBox 10">
            <a:extLst>
              <a:ext uri="{FF2B5EF4-FFF2-40B4-BE49-F238E27FC236}">
                <a16:creationId xmlns:a16="http://schemas.microsoft.com/office/drawing/2014/main" id="{B1B3C8E8-2E45-44DD-BFCC-2BAEE80242E3}"/>
              </a:ext>
            </a:extLst>
          </p:cNvPr>
          <p:cNvGraphicFramePr/>
          <p:nvPr>
            <p:extLst>
              <p:ext uri="{D42A27DB-BD31-4B8C-83A1-F6EECF244321}">
                <p14:modId xmlns:p14="http://schemas.microsoft.com/office/powerpoint/2010/main" val="907596894"/>
              </p:ext>
            </p:extLst>
          </p:nvPr>
        </p:nvGraphicFramePr>
        <p:xfrm>
          <a:off x="5682961" y="961914"/>
          <a:ext cx="6230678" cy="4934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26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Graphic spid="13"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87886" y="-442471"/>
            <a:ext cx="10241280" cy="1234440"/>
          </a:xfrm>
        </p:spPr>
        <p:txBody>
          <a:bodyPr/>
          <a:lstStyle/>
          <a:p>
            <a:r>
              <a:rPr lang="en-US" dirty="0"/>
              <a:t>Data cleaning</a:t>
            </a:r>
          </a:p>
        </p:txBody>
      </p:sp>
      <p:sp>
        <p:nvSpPr>
          <p:cNvPr id="3" name="Rectangle 1">
            <a:extLst>
              <a:ext uri="{FF2B5EF4-FFF2-40B4-BE49-F238E27FC236}">
                <a16:creationId xmlns:a16="http://schemas.microsoft.com/office/drawing/2014/main" id="{6852A140-DB7F-4ECC-B6F0-F70B77AAAF39}"/>
              </a:ext>
            </a:extLst>
          </p:cNvPr>
          <p:cNvSpPr>
            <a:spLocks noChangeArrowheads="1"/>
          </p:cNvSpPr>
          <p:nvPr/>
        </p:nvSpPr>
        <p:spPr bwMode="auto">
          <a:xfrm>
            <a:off x="6522432" y="843677"/>
            <a:ext cx="5406332" cy="5170646"/>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F8F8F2"/>
                </a:solidFill>
                <a:effectLst/>
                <a:latin typeface="Arial Unicode MS"/>
                <a:ea typeface="JetBrains Mono"/>
              </a:rPr>
              <a:t>mpl.</a:t>
            </a:r>
            <a:r>
              <a:rPr kumimoji="0" lang="en-US" altLang="en-US" sz="1000" b="0" i="0" u="none" strike="noStrike" cap="none" normalizeH="0" baseline="0" dirty="0" err="1">
                <a:ln>
                  <a:noFill/>
                </a:ln>
                <a:solidFill>
                  <a:srgbClr val="50FA7B"/>
                </a:solidFill>
                <a:effectLst/>
                <a:latin typeface="Arial Unicode MS"/>
                <a:ea typeface="JetBrains Mono"/>
              </a:rPr>
              <a:t>use</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F1FA8C"/>
                </a:solidFill>
                <a:effectLst/>
                <a:latin typeface="Arial Unicode MS"/>
                <a:ea typeface="JetBrains Mono"/>
              </a:rPr>
              <a:t>'</a:t>
            </a:r>
            <a:r>
              <a:rPr kumimoji="0" lang="en-US" altLang="en-US" sz="1000" b="0" i="0" u="none" strike="noStrike" cap="none" normalizeH="0" baseline="0" dirty="0" err="1">
                <a:ln>
                  <a:noFill/>
                </a:ln>
                <a:solidFill>
                  <a:srgbClr val="F1FA8C"/>
                </a:solidFill>
                <a:effectLst/>
                <a:latin typeface="Arial Unicode MS"/>
                <a:ea typeface="JetBrains Mono"/>
              </a:rPr>
              <a:t>TkAgg</a:t>
            </a:r>
            <a:r>
              <a:rPr kumimoji="0" lang="en-US" altLang="en-US" sz="1000" b="0" i="0" u="none" strike="noStrike" cap="none" normalizeH="0" baseline="0" dirty="0">
                <a:ln>
                  <a:noFill/>
                </a:ln>
                <a:solidFill>
                  <a:srgbClr val="F1FA8C"/>
                </a:solidFill>
                <a:effectLst/>
                <a:latin typeface="Arial Unicode MS"/>
                <a:ea typeface="JetBrains Mono"/>
              </a:rPr>
              <a:t>'</a:t>
            </a:r>
            <a:r>
              <a:rPr kumimoji="0" lang="en-US" altLang="en-US" sz="1000" b="1" i="0" u="none" strike="noStrike" cap="none" normalizeH="0" baseline="0" dirty="0">
                <a:ln>
                  <a:noFill/>
                </a:ln>
                <a:solidFill>
                  <a:srgbClr val="BD93F9"/>
                </a:solidFill>
                <a:effectLst/>
                <a:latin typeface="Arial Unicode MS"/>
                <a:ea typeface="JetBrains Mono"/>
              </a:rPr>
              <a:t>)</a:t>
            </a:r>
            <a:br>
              <a:rPr kumimoji="0" lang="en-US" altLang="en-US" sz="1000" b="1" i="0" u="none" strike="noStrike" cap="none" normalizeH="0" baseline="0" dirty="0">
                <a:ln>
                  <a:noFill/>
                </a:ln>
                <a:solidFill>
                  <a:srgbClr val="BD93F9"/>
                </a:solidFill>
                <a:effectLst/>
                <a:latin typeface="Arial Unicode MS"/>
                <a:ea typeface="JetBrains Mono"/>
              </a:rPr>
            </a:br>
            <a:r>
              <a:rPr kumimoji="0" lang="en-US" altLang="en-US" sz="1000" b="0" i="0" u="none" strike="noStrike" cap="none" normalizeH="0" baseline="0" dirty="0">
                <a:ln>
                  <a:noFill/>
                </a:ln>
                <a:solidFill>
                  <a:srgbClr val="F8F8F2"/>
                </a:solidFill>
                <a:effectLst/>
                <a:latin typeface="Arial Unicode MS"/>
                <a:ea typeface="JetBrains Mono"/>
              </a:rPr>
              <a:t>raw_data </a:t>
            </a:r>
            <a:r>
              <a:rPr kumimoji="0" lang="en-US" altLang="en-US" sz="1000" b="0" i="0" u="none" strike="noStrike" cap="none" normalizeH="0" baseline="0" dirty="0">
                <a:ln>
                  <a:noFill/>
                </a:ln>
                <a:solidFill>
                  <a:srgbClr val="F998CC"/>
                </a:solidFill>
                <a:effectLst/>
                <a:latin typeface="Arial Unicode MS"/>
                <a:ea typeface="JetBrains Mono"/>
              </a:rPr>
              <a:t>= </a:t>
            </a:r>
            <a:r>
              <a:rPr kumimoji="0" lang="en-US" altLang="en-US" sz="1000" b="0" i="0" u="none" strike="noStrike" cap="none" normalizeH="0" baseline="0" dirty="0" err="1">
                <a:ln>
                  <a:noFill/>
                </a:ln>
                <a:solidFill>
                  <a:srgbClr val="F8F8F2"/>
                </a:solidFill>
                <a:effectLst/>
                <a:latin typeface="Arial Unicode MS"/>
                <a:ea typeface="JetBrains Mono"/>
              </a:rPr>
              <a:t>np.</a:t>
            </a:r>
            <a:r>
              <a:rPr kumimoji="0" lang="en-US" altLang="en-US" sz="1000" b="0" i="0" u="none" strike="noStrike" cap="none" normalizeH="0" baseline="0" dirty="0" err="1">
                <a:ln>
                  <a:noFill/>
                </a:ln>
                <a:solidFill>
                  <a:srgbClr val="50FA7B"/>
                </a:solidFill>
                <a:effectLst/>
                <a:latin typeface="Arial Unicode MS"/>
                <a:ea typeface="JetBrains Mono"/>
              </a:rPr>
              <a:t>genfromtxt</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F1FA8C"/>
                </a:solidFill>
                <a:effectLst/>
                <a:latin typeface="Arial Unicode MS"/>
                <a:ea typeface="JetBrains Mono"/>
              </a:rPr>
              <a:t>'./Datasets/(4) Estimated Singapore Resident Population in HDB Flats/estimated-resident-population-in-hdb-flats-by-town.csv'</a:t>
            </a:r>
            <a:r>
              <a:rPr kumimoji="0" lang="en-US" altLang="en-US" sz="1000" b="0" i="0" u="none" strike="noStrike" cap="none" normalizeH="0" baseline="0" dirty="0">
                <a:ln>
                  <a:noFill/>
                </a:ln>
                <a:solidFill>
                  <a:srgbClr val="F8F8F2"/>
                </a:solidFill>
                <a:effectLst/>
                <a:latin typeface="Arial Unicode MS"/>
                <a:ea typeface="JetBrains Mono"/>
              </a:rPr>
              <a:t>,</a:t>
            </a:r>
            <a:r>
              <a:rPr kumimoji="0" lang="en-US" altLang="en-US" sz="1000" b="0" i="0" u="none" strike="noStrike" cap="none" normalizeH="0" baseline="0" dirty="0">
                <a:ln>
                  <a:noFill/>
                </a:ln>
                <a:solidFill>
                  <a:srgbClr val="6272A4"/>
                </a:solidFill>
                <a:effectLst/>
                <a:latin typeface="Arial Unicode MS"/>
                <a:ea typeface="JetBrains Mono"/>
              </a:rPr>
              <a:t>delimiter</a:t>
            </a:r>
            <a:r>
              <a:rPr kumimoji="0" lang="en-US" altLang="en-US" sz="1000" b="0" i="0" u="none" strike="noStrike" cap="none" normalizeH="0" baseline="0" dirty="0">
                <a:ln>
                  <a:noFill/>
                </a:ln>
                <a:solidFill>
                  <a:srgbClr val="F998CC"/>
                </a:solidFill>
                <a:effectLst/>
                <a:latin typeface="Arial Unicode MS"/>
                <a:ea typeface="JetBrains Mono"/>
              </a:rPr>
              <a:t>=</a:t>
            </a:r>
            <a:r>
              <a:rPr kumimoji="0" lang="en-US" altLang="en-US" sz="1000" b="0" i="0" u="none" strike="noStrike" cap="none" normalizeH="0" baseline="0" dirty="0">
                <a:ln>
                  <a:noFill/>
                </a:ln>
                <a:solidFill>
                  <a:srgbClr val="F1FA8C"/>
                </a:solidFill>
                <a:effectLst/>
                <a:latin typeface="Arial Unicode MS"/>
                <a:ea typeface="JetBrains Mono"/>
              </a:rPr>
              <a:t>','</a:t>
            </a:r>
            <a:r>
              <a:rPr kumimoji="0" lang="en-US" altLang="en-US" sz="1000" b="0" i="0" u="none" strike="noStrike" cap="none" normalizeH="0" baseline="0" dirty="0">
                <a:ln>
                  <a:noFill/>
                </a:ln>
                <a:solidFill>
                  <a:srgbClr val="F8F8F2"/>
                </a:solidFill>
                <a:effectLst/>
                <a:latin typeface="Arial Unicode MS"/>
                <a:ea typeface="JetBrains Mono"/>
              </a:rPr>
              <a:t>,</a:t>
            </a:r>
            <a:r>
              <a:rPr kumimoji="0" lang="en-US" altLang="en-US" sz="1000" b="0" i="0" u="none" strike="noStrike" cap="none" normalizeH="0" baseline="0" dirty="0">
                <a:ln>
                  <a:noFill/>
                </a:ln>
                <a:solidFill>
                  <a:srgbClr val="6272A4"/>
                </a:solidFill>
                <a:effectLst/>
                <a:latin typeface="Arial Unicode MS"/>
                <a:ea typeface="JetBrains Mono"/>
              </a:rPr>
              <a:t>names</a:t>
            </a:r>
            <a:r>
              <a:rPr kumimoji="0" lang="en-US" altLang="en-US" sz="1000" b="0" i="0" u="none" strike="noStrike" cap="none" normalizeH="0" baseline="0" dirty="0">
                <a:ln>
                  <a:noFill/>
                </a:ln>
                <a:solidFill>
                  <a:srgbClr val="F998CC"/>
                </a:solidFill>
                <a:effectLst/>
                <a:latin typeface="Arial Unicode MS"/>
                <a:ea typeface="JetBrains Mono"/>
              </a:rPr>
              <a:t>=</a:t>
            </a:r>
            <a:r>
              <a:rPr kumimoji="0" lang="en-US" altLang="en-US" sz="1000" b="0" i="0" u="none" strike="noStrike" cap="none" normalizeH="0" baseline="0" dirty="0">
                <a:ln>
                  <a:noFill/>
                </a:ln>
                <a:solidFill>
                  <a:srgbClr val="FF79C6"/>
                </a:solidFill>
                <a:effectLst/>
                <a:latin typeface="Arial Unicode MS"/>
                <a:ea typeface="JetBrains Mono"/>
              </a:rPr>
              <a:t>True</a:t>
            </a:r>
            <a:r>
              <a:rPr kumimoji="0" lang="en-US" altLang="en-US" sz="1000" b="0" i="0" u="none" strike="noStrike" cap="none" normalizeH="0" baseline="0" dirty="0">
                <a:ln>
                  <a:noFill/>
                </a:ln>
                <a:solidFill>
                  <a:srgbClr val="F8F8F2"/>
                </a:solidFill>
                <a:effectLst/>
                <a:latin typeface="Arial Unicode MS"/>
                <a:ea typeface="JetBrains Mono"/>
              </a:rPr>
              <a:t>, </a:t>
            </a:r>
            <a:r>
              <a:rPr kumimoji="0" lang="en-US" altLang="en-US" sz="1000" b="0" i="0" u="none" strike="noStrike" cap="none" normalizeH="0" baseline="0" dirty="0" err="1">
                <a:ln>
                  <a:noFill/>
                </a:ln>
                <a:solidFill>
                  <a:srgbClr val="6272A4"/>
                </a:solidFill>
                <a:effectLst/>
                <a:latin typeface="Arial Unicode MS"/>
                <a:ea typeface="JetBrains Mono"/>
              </a:rPr>
              <a:t>dtype</a:t>
            </a:r>
            <a:r>
              <a:rPr kumimoji="0" lang="en-US" altLang="en-US" sz="1000" b="0" i="0" u="none" strike="noStrike" cap="none" normalizeH="0" baseline="0" dirty="0">
                <a:ln>
                  <a:noFill/>
                </a:ln>
                <a:solidFill>
                  <a:srgbClr val="F998CC"/>
                </a:solidFill>
                <a:effectLst/>
                <a:latin typeface="Arial Unicode MS"/>
                <a:ea typeface="JetBrains Mono"/>
              </a:rPr>
              <a:t>=</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F1FA8C"/>
                </a:solidFill>
                <a:effectLst/>
                <a:latin typeface="Arial Unicode MS"/>
                <a:ea typeface="JetBrains Mono"/>
              </a:rPr>
              <a:t>'financial_year'</a:t>
            </a:r>
            <a:r>
              <a:rPr kumimoji="0" lang="en-US" altLang="en-US" sz="1000" b="0" i="0" u="none" strike="noStrike" cap="none" normalizeH="0" baseline="0" dirty="0">
                <a:ln>
                  <a:noFill/>
                </a:ln>
                <a:solidFill>
                  <a:srgbClr val="F8F8F2"/>
                </a:solidFill>
                <a:effectLst/>
                <a:latin typeface="Arial Unicode MS"/>
                <a:ea typeface="JetBrains Mono"/>
              </a:rPr>
              <a:t>,</a:t>
            </a:r>
            <a:r>
              <a:rPr kumimoji="0" lang="en-US" altLang="en-US" sz="1000" b="0" i="0" u="none" strike="noStrike" cap="none" normalizeH="0" baseline="0" dirty="0">
                <a:ln>
                  <a:noFill/>
                </a:ln>
                <a:solidFill>
                  <a:srgbClr val="F1FA8C"/>
                </a:solidFill>
                <a:effectLst/>
                <a:latin typeface="Arial Unicode MS"/>
                <a:ea typeface="JetBrains Mono"/>
              </a:rPr>
              <a:t>'i8'</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F8F8F2"/>
                </a:solidFill>
                <a:effectLst/>
                <a:latin typeface="Arial Unicode MS"/>
                <a:ea typeface="JetBrains Mono"/>
              </a:rPr>
              <a:t>,</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F1FA8C"/>
                </a:solidFill>
                <a:effectLst/>
                <a:latin typeface="Arial Unicode MS"/>
                <a:ea typeface="JetBrains Mono"/>
              </a:rPr>
              <a:t>'town_or_estate'</a:t>
            </a:r>
            <a:r>
              <a:rPr kumimoji="0" lang="en-US" altLang="en-US" sz="1000" b="0" i="0" u="none" strike="noStrike" cap="none" normalizeH="0" baseline="0" dirty="0">
                <a:ln>
                  <a:noFill/>
                </a:ln>
                <a:solidFill>
                  <a:srgbClr val="F8F8F2"/>
                </a:solidFill>
                <a:effectLst/>
                <a:latin typeface="Arial Unicode MS"/>
                <a:ea typeface="JetBrains Mono"/>
              </a:rPr>
              <a:t>,</a:t>
            </a:r>
            <a:r>
              <a:rPr kumimoji="0" lang="en-US" altLang="en-US" sz="1000" b="0" i="0" u="none" strike="noStrike" cap="none" normalizeH="0" baseline="0" dirty="0">
                <a:ln>
                  <a:noFill/>
                </a:ln>
                <a:solidFill>
                  <a:srgbClr val="F1FA8C"/>
                </a:solidFill>
                <a:effectLst/>
                <a:latin typeface="Arial Unicode MS"/>
                <a:ea typeface="JetBrains Mono"/>
              </a:rPr>
              <a:t>'U25'</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F8F8F2"/>
                </a:solidFill>
                <a:effectLst/>
                <a:latin typeface="Arial Unicode MS"/>
                <a:ea typeface="JetBrains Mono"/>
              </a:rPr>
              <a:t>,</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F1FA8C"/>
                </a:solidFill>
                <a:effectLst/>
                <a:latin typeface="Arial Unicode MS"/>
                <a:ea typeface="JetBrains Mono"/>
              </a:rPr>
              <a:t>'population'</a:t>
            </a:r>
            <a:r>
              <a:rPr kumimoji="0" lang="en-US" altLang="en-US" sz="1000" b="0" i="0" u="none" strike="noStrike" cap="none" normalizeH="0" baseline="0" dirty="0">
                <a:ln>
                  <a:noFill/>
                </a:ln>
                <a:solidFill>
                  <a:srgbClr val="F8F8F2"/>
                </a:solidFill>
                <a:effectLst/>
                <a:latin typeface="Arial Unicode MS"/>
                <a:ea typeface="JetBrains Mono"/>
              </a:rPr>
              <a:t>,</a:t>
            </a:r>
            <a:r>
              <a:rPr kumimoji="0" lang="en-US" altLang="en-US" sz="1000" b="0" i="0" u="none" strike="noStrike" cap="none" normalizeH="0" baseline="0" dirty="0">
                <a:ln>
                  <a:noFill/>
                </a:ln>
                <a:solidFill>
                  <a:srgbClr val="F1FA8C"/>
                </a:solidFill>
                <a:effectLst/>
                <a:latin typeface="Arial Unicode MS"/>
                <a:ea typeface="JetBrains Mono"/>
              </a:rPr>
              <a:t>'i8'</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F8F8F2"/>
                </a:solidFill>
                <a:effectLst/>
                <a:latin typeface="Arial Unicode MS"/>
                <a:ea typeface="JetBrains Mono"/>
              </a:rPr>
              <a:t>,</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F1FA8C"/>
                </a:solidFill>
                <a:effectLst/>
                <a:latin typeface="Arial Unicode MS"/>
                <a:ea typeface="JetBrains Mono"/>
              </a:rPr>
              <a:t>'region'</a:t>
            </a:r>
            <a:r>
              <a:rPr kumimoji="0" lang="en-US" altLang="en-US" sz="1000" b="0" i="0" u="none" strike="noStrike" cap="none" normalizeH="0" baseline="0" dirty="0">
                <a:ln>
                  <a:noFill/>
                </a:ln>
                <a:solidFill>
                  <a:srgbClr val="F8F8F2"/>
                </a:solidFill>
                <a:effectLst/>
                <a:latin typeface="Arial Unicode MS"/>
                <a:ea typeface="JetBrains Mono"/>
              </a:rPr>
              <a:t>,</a:t>
            </a:r>
            <a:r>
              <a:rPr kumimoji="0" lang="en-US" altLang="en-US" sz="1000" b="0" i="0" u="none" strike="noStrike" cap="none" normalizeH="0" baseline="0" dirty="0">
                <a:ln>
                  <a:noFill/>
                </a:ln>
                <a:solidFill>
                  <a:srgbClr val="F1FA8C"/>
                </a:solidFill>
                <a:effectLst/>
                <a:latin typeface="Arial Unicode MS"/>
                <a:ea typeface="JetBrains Mono"/>
              </a:rPr>
              <a:t>'U20'</a:t>
            </a:r>
            <a:r>
              <a:rPr kumimoji="0" lang="en-US" altLang="en-US" sz="1000" b="1" i="0" u="none" strike="noStrike" cap="none" normalizeH="0" baseline="0" dirty="0">
                <a:ln>
                  <a:noFill/>
                </a:ln>
                <a:solidFill>
                  <a:srgbClr val="BD93F9"/>
                </a:solidFill>
                <a:effectLst/>
                <a:latin typeface="Arial Unicode MS"/>
                <a:ea typeface="JetBrains Mono"/>
              </a:rPr>
              <a:t>)])</a:t>
            </a:r>
            <a:br>
              <a:rPr kumimoji="0" lang="en-US" altLang="en-US" sz="1000" b="1" i="0" u="none" strike="noStrike" cap="none" normalizeH="0" baseline="0" dirty="0">
                <a:ln>
                  <a:noFill/>
                </a:ln>
                <a:solidFill>
                  <a:srgbClr val="BD93F9"/>
                </a:solidFill>
                <a:effectLst/>
                <a:latin typeface="Arial Unicode MS"/>
                <a:ea typeface="JetBrains Mono"/>
              </a:rPr>
            </a:br>
            <a:br>
              <a:rPr kumimoji="0" lang="en-US" altLang="en-US" sz="1000" b="1" i="0" u="none" strike="noStrike" cap="none" normalizeH="0" baseline="0" dirty="0">
                <a:ln>
                  <a:noFill/>
                </a:ln>
                <a:solidFill>
                  <a:srgbClr val="BD93F9"/>
                </a:solidFill>
                <a:effectLst/>
                <a:latin typeface="Arial Unicode MS"/>
                <a:ea typeface="JetBrains Mono"/>
              </a:rPr>
            </a:br>
            <a:br>
              <a:rPr kumimoji="0" lang="en-US" altLang="en-US" sz="1000" b="1" i="0" u="none" strike="noStrike" cap="none" normalizeH="0" baseline="0" dirty="0">
                <a:ln>
                  <a:noFill/>
                </a:ln>
                <a:solidFill>
                  <a:srgbClr val="BD93F9"/>
                </a:solidFill>
                <a:effectLst/>
                <a:latin typeface="Arial Unicode MS"/>
                <a:ea typeface="JetBrains Mono"/>
              </a:rPr>
            </a:br>
            <a:r>
              <a:rPr kumimoji="0" lang="en-US" altLang="en-US" sz="1000" b="0" i="0" u="none" strike="noStrike" cap="none" normalizeH="0" baseline="0" dirty="0" err="1">
                <a:ln>
                  <a:noFill/>
                </a:ln>
                <a:solidFill>
                  <a:srgbClr val="F8F8F2"/>
                </a:solidFill>
                <a:effectLst/>
                <a:latin typeface="Arial Unicode MS"/>
                <a:ea typeface="JetBrains Mono"/>
              </a:rPr>
              <a:t>financial_year</a:t>
            </a:r>
            <a:r>
              <a:rPr kumimoji="0" lang="en-US" altLang="en-US" sz="1000" b="0" i="0" u="none" strike="noStrike" cap="none" normalizeH="0" baseline="0" dirty="0">
                <a:ln>
                  <a:noFill/>
                </a:ln>
                <a:solidFill>
                  <a:srgbClr val="F8F8F2"/>
                </a:solidFill>
                <a:effectLst/>
                <a:latin typeface="Arial Unicode MS"/>
                <a:ea typeface="JetBrains Mono"/>
              </a:rPr>
              <a:t> </a:t>
            </a:r>
            <a:r>
              <a:rPr kumimoji="0" lang="en-US" altLang="en-US" sz="1000" b="0" i="0" u="none" strike="noStrike" cap="none" normalizeH="0" baseline="0" dirty="0">
                <a:ln>
                  <a:noFill/>
                </a:ln>
                <a:solidFill>
                  <a:srgbClr val="F998CC"/>
                </a:solidFill>
                <a:effectLst/>
                <a:latin typeface="Arial Unicode MS"/>
                <a:ea typeface="JetBrains Mono"/>
              </a:rPr>
              <a:t>= </a:t>
            </a:r>
            <a:r>
              <a:rPr kumimoji="0" lang="en-US" altLang="en-US" sz="1000" b="1" i="0" u="none" strike="noStrike" cap="none" normalizeH="0" baseline="0" dirty="0">
                <a:ln>
                  <a:noFill/>
                </a:ln>
                <a:solidFill>
                  <a:srgbClr val="BD93F9"/>
                </a:solidFill>
                <a:effectLst/>
                <a:latin typeface="Arial Unicode MS"/>
                <a:ea typeface="JetBrains Mono"/>
              </a:rPr>
              <a:t>[]</a:t>
            </a:r>
            <a:br>
              <a:rPr kumimoji="0" lang="en-US" altLang="en-US" sz="1000" b="1" i="0" u="none" strike="noStrike" cap="none" normalizeH="0" baseline="0" dirty="0">
                <a:ln>
                  <a:noFill/>
                </a:ln>
                <a:solidFill>
                  <a:srgbClr val="BD93F9"/>
                </a:solidFill>
                <a:effectLst/>
                <a:latin typeface="Arial Unicode MS"/>
                <a:ea typeface="JetBrains Mono"/>
              </a:rPr>
            </a:br>
            <a:r>
              <a:rPr kumimoji="0" lang="en-US" altLang="en-US" sz="1000" b="0" i="0" u="none" strike="noStrike" cap="none" normalizeH="0" baseline="0" dirty="0">
                <a:ln>
                  <a:noFill/>
                </a:ln>
                <a:solidFill>
                  <a:srgbClr val="F8F8F2"/>
                </a:solidFill>
                <a:effectLst/>
                <a:latin typeface="Arial Unicode MS"/>
                <a:ea typeface="JetBrains Mono"/>
              </a:rPr>
              <a:t>region </a:t>
            </a:r>
            <a:r>
              <a:rPr kumimoji="0" lang="en-US" altLang="en-US" sz="1000" b="0" i="0" u="none" strike="noStrike" cap="none" normalizeH="0" baseline="0" dirty="0">
                <a:ln>
                  <a:noFill/>
                </a:ln>
                <a:solidFill>
                  <a:srgbClr val="F998CC"/>
                </a:solidFill>
                <a:effectLst/>
                <a:latin typeface="Arial Unicode MS"/>
                <a:ea typeface="JetBrains Mono"/>
              </a:rPr>
              <a:t>= </a:t>
            </a:r>
            <a:r>
              <a:rPr kumimoji="0" lang="en-US" altLang="en-US" sz="1000" b="1" i="0" u="none" strike="noStrike" cap="none" normalizeH="0" baseline="0" dirty="0">
                <a:ln>
                  <a:noFill/>
                </a:ln>
                <a:solidFill>
                  <a:srgbClr val="BD93F9"/>
                </a:solidFill>
                <a:effectLst/>
                <a:latin typeface="Arial Unicode MS"/>
                <a:ea typeface="JetBrains Mono"/>
              </a:rPr>
              <a:t>[]</a:t>
            </a:r>
            <a:br>
              <a:rPr kumimoji="0" lang="en-US" altLang="en-US" sz="1000" b="1" i="0" u="none" strike="noStrike" cap="none" normalizeH="0" baseline="0" dirty="0">
                <a:ln>
                  <a:noFill/>
                </a:ln>
                <a:solidFill>
                  <a:srgbClr val="BD93F9"/>
                </a:solidFill>
                <a:effectLst/>
                <a:latin typeface="Arial Unicode MS"/>
                <a:ea typeface="JetBrains Mono"/>
              </a:rPr>
            </a:br>
            <a:r>
              <a:rPr kumimoji="0" lang="en-US" altLang="en-US" sz="1000" b="0" i="0" u="none" strike="noStrike" cap="none" normalizeH="0" baseline="0" dirty="0">
                <a:ln>
                  <a:noFill/>
                </a:ln>
                <a:solidFill>
                  <a:srgbClr val="F8F8F2"/>
                </a:solidFill>
                <a:effectLst/>
                <a:latin typeface="Arial Unicode MS"/>
                <a:ea typeface="JetBrains Mono"/>
              </a:rPr>
              <a:t>population </a:t>
            </a:r>
            <a:r>
              <a:rPr kumimoji="0" lang="en-US" altLang="en-US" sz="1000" b="0" i="0" u="none" strike="noStrike" cap="none" normalizeH="0" baseline="0" dirty="0">
                <a:ln>
                  <a:noFill/>
                </a:ln>
                <a:solidFill>
                  <a:srgbClr val="F998CC"/>
                </a:solidFill>
                <a:effectLst/>
                <a:latin typeface="Arial Unicode MS"/>
                <a:ea typeface="JetBrains Mono"/>
              </a:rPr>
              <a:t>= </a:t>
            </a:r>
            <a:r>
              <a:rPr kumimoji="0" lang="en-US" altLang="en-US" sz="1000" b="1" i="0" u="none" strike="noStrike" cap="none" normalizeH="0" baseline="0" dirty="0">
                <a:ln>
                  <a:noFill/>
                </a:ln>
                <a:solidFill>
                  <a:srgbClr val="BD93F9"/>
                </a:solidFill>
                <a:effectLst/>
                <a:latin typeface="Arial Unicode MS"/>
                <a:ea typeface="JetBrains Mono"/>
              </a:rPr>
              <a:t>[]</a:t>
            </a:r>
            <a:br>
              <a:rPr kumimoji="0" lang="en-US" altLang="en-US" sz="1000" b="1" i="0" u="none" strike="noStrike" cap="none" normalizeH="0" baseline="0" dirty="0">
                <a:ln>
                  <a:noFill/>
                </a:ln>
                <a:solidFill>
                  <a:srgbClr val="BD93F9"/>
                </a:solidFill>
                <a:effectLst/>
                <a:latin typeface="Arial Unicode MS"/>
                <a:ea typeface="JetBrains Mono"/>
              </a:rPr>
            </a:br>
            <a:br>
              <a:rPr kumimoji="0" lang="en-US" altLang="en-US" sz="1000" b="1" i="0" u="none" strike="noStrike" cap="none" normalizeH="0" baseline="0" dirty="0">
                <a:ln>
                  <a:noFill/>
                </a:ln>
                <a:solidFill>
                  <a:srgbClr val="BD93F9"/>
                </a:solidFill>
                <a:effectLst/>
                <a:latin typeface="Arial Unicode MS"/>
                <a:ea typeface="JetBrains Mono"/>
              </a:rPr>
            </a:br>
            <a:br>
              <a:rPr kumimoji="0" lang="en-US" altLang="en-US" sz="1000" b="1" i="0" u="none" strike="noStrike" cap="none" normalizeH="0" baseline="0" dirty="0">
                <a:ln>
                  <a:noFill/>
                </a:ln>
                <a:solidFill>
                  <a:srgbClr val="BD93F9"/>
                </a:solidFill>
                <a:effectLst/>
                <a:latin typeface="Arial Unicode MS"/>
                <a:ea typeface="JetBrains Mono"/>
              </a:rPr>
            </a:br>
            <a:r>
              <a:rPr kumimoji="0" lang="en-US" altLang="en-US" sz="1000" b="0" i="0" u="none" strike="noStrike" cap="none" normalizeH="0" baseline="0" dirty="0">
                <a:ln>
                  <a:noFill/>
                </a:ln>
                <a:solidFill>
                  <a:srgbClr val="FF79C6"/>
                </a:solidFill>
                <a:effectLst/>
                <a:latin typeface="Arial Unicode MS"/>
                <a:ea typeface="JetBrains Mono"/>
              </a:rPr>
              <a:t>for </a:t>
            </a:r>
            <a:r>
              <a:rPr kumimoji="0" lang="en-US" altLang="en-US" sz="1000" b="0" i="0" u="none" strike="noStrike" cap="none" normalizeH="0" baseline="0" dirty="0">
                <a:ln>
                  <a:noFill/>
                </a:ln>
                <a:solidFill>
                  <a:srgbClr val="F8F8F2"/>
                </a:solidFill>
                <a:effectLst/>
                <a:latin typeface="Arial Unicode MS"/>
                <a:ea typeface="JetBrains Mono"/>
              </a:rPr>
              <a:t>row </a:t>
            </a:r>
            <a:r>
              <a:rPr kumimoji="0" lang="en-US" altLang="en-US" sz="1000" b="0" i="0" u="none" strike="noStrike" cap="none" normalizeH="0" baseline="0" dirty="0">
                <a:ln>
                  <a:noFill/>
                </a:ln>
                <a:solidFill>
                  <a:srgbClr val="FF79C6"/>
                </a:solidFill>
                <a:effectLst/>
                <a:latin typeface="Arial Unicode MS"/>
                <a:ea typeface="JetBrains Mono"/>
              </a:rPr>
              <a:t>in </a:t>
            </a:r>
            <a:r>
              <a:rPr kumimoji="0" lang="en-US" altLang="en-US" sz="1000" b="0" i="0" u="none" strike="noStrike" cap="none" normalizeH="0" baseline="0" dirty="0">
                <a:ln>
                  <a:noFill/>
                </a:ln>
                <a:solidFill>
                  <a:srgbClr val="F8F8F2"/>
                </a:solidFill>
                <a:effectLst/>
                <a:latin typeface="Arial Unicode MS"/>
                <a:ea typeface="JetBrains Mono"/>
              </a:rPr>
              <a:t>raw_data</a:t>
            </a:r>
            <a:r>
              <a:rPr kumimoji="0" lang="en-US" altLang="en-US" sz="1000" b="0" i="0" u="none" strike="noStrike" cap="none" normalizeH="0" baseline="0" dirty="0">
                <a:ln>
                  <a:noFill/>
                </a:ln>
                <a:solidFill>
                  <a:srgbClr val="F998CC"/>
                </a:solidFill>
                <a:effectLst/>
                <a:latin typeface="Arial Unicode MS"/>
                <a:ea typeface="JetBrains Mono"/>
              </a:rPr>
              <a:t>:</a:t>
            </a:r>
            <a:br>
              <a:rPr kumimoji="0" lang="en-US" altLang="en-US" sz="1000" b="0" i="0" u="none" strike="noStrike" cap="none" normalizeH="0" baseline="0" dirty="0">
                <a:ln>
                  <a:noFill/>
                </a:ln>
                <a:solidFill>
                  <a:srgbClr val="F998CC"/>
                </a:solidFill>
                <a:effectLst/>
                <a:latin typeface="Arial Unicode MS"/>
                <a:ea typeface="JetBrains Mono"/>
              </a:rPr>
            </a:br>
            <a:r>
              <a:rPr kumimoji="0" lang="en-US" altLang="en-US" sz="1000" b="0" i="0" u="none" strike="noStrike" cap="none" normalizeH="0" baseline="0" dirty="0">
                <a:ln>
                  <a:noFill/>
                </a:ln>
                <a:solidFill>
                  <a:srgbClr val="F998CC"/>
                </a:solidFill>
                <a:effectLst/>
                <a:latin typeface="Arial Unicode MS"/>
                <a:ea typeface="JetBrains Mono"/>
              </a:rPr>
              <a:t>    </a:t>
            </a:r>
            <a:r>
              <a:rPr kumimoji="0" lang="en-US" altLang="en-US" sz="1000" b="0" i="0" u="none" strike="noStrike" cap="none" normalizeH="0" baseline="0" dirty="0" err="1">
                <a:ln>
                  <a:noFill/>
                </a:ln>
                <a:solidFill>
                  <a:srgbClr val="F8F8F2"/>
                </a:solidFill>
                <a:effectLst/>
                <a:latin typeface="Arial Unicode MS"/>
                <a:ea typeface="JetBrains Mono"/>
              </a:rPr>
              <a:t>financial_year.</a:t>
            </a:r>
            <a:r>
              <a:rPr kumimoji="0" lang="en-US" altLang="en-US" sz="1000" b="0" i="0" u="none" strike="noStrike" cap="none" normalizeH="0" baseline="0" dirty="0" err="1">
                <a:ln>
                  <a:noFill/>
                </a:ln>
                <a:solidFill>
                  <a:srgbClr val="50FA7B"/>
                </a:solidFill>
                <a:effectLst/>
                <a:latin typeface="Arial Unicode MS"/>
                <a:ea typeface="JetBrains Mono"/>
              </a:rPr>
              <a:t>append</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F8F8F2"/>
                </a:solidFill>
                <a:effectLst/>
                <a:latin typeface="Arial Unicode MS"/>
                <a:ea typeface="JetBrains Mono"/>
              </a:rPr>
              <a:t>row</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BD93F9"/>
                </a:solidFill>
                <a:effectLst/>
                <a:latin typeface="Arial Unicode MS"/>
                <a:ea typeface="JetBrains Mono"/>
              </a:rPr>
              <a:t>0</a:t>
            </a:r>
            <a:r>
              <a:rPr kumimoji="0" lang="en-US" altLang="en-US" sz="1000" b="1" i="0" u="none" strike="noStrike" cap="none" normalizeH="0" baseline="0" dirty="0">
                <a:ln>
                  <a:noFill/>
                </a:ln>
                <a:solidFill>
                  <a:srgbClr val="BD93F9"/>
                </a:solidFill>
                <a:effectLst/>
                <a:latin typeface="Arial Unicode MS"/>
                <a:ea typeface="JetBrains Mono"/>
              </a:rPr>
              <a:t>])</a:t>
            </a:r>
            <a:br>
              <a:rPr kumimoji="0" lang="en-US" altLang="en-US" sz="1000" b="1" i="0" u="none" strike="noStrike" cap="none" normalizeH="0" baseline="0" dirty="0">
                <a:ln>
                  <a:noFill/>
                </a:ln>
                <a:solidFill>
                  <a:srgbClr val="BD93F9"/>
                </a:solidFill>
                <a:effectLst/>
                <a:latin typeface="Arial Unicode MS"/>
                <a:ea typeface="JetBrains Mono"/>
              </a:rPr>
            </a:br>
            <a:r>
              <a:rPr kumimoji="0" lang="en-US" altLang="en-US" sz="1000" b="1" i="0" u="none" strike="noStrike" cap="none" normalizeH="0" baseline="0" dirty="0">
                <a:ln>
                  <a:noFill/>
                </a:ln>
                <a:solidFill>
                  <a:srgbClr val="BD93F9"/>
                </a:solidFill>
                <a:effectLst/>
                <a:latin typeface="Arial Unicode MS"/>
                <a:ea typeface="JetBrains Mono"/>
              </a:rPr>
              <a:t>    </a:t>
            </a:r>
            <a:r>
              <a:rPr kumimoji="0" lang="en-US" altLang="en-US" sz="1000" b="0" i="0" u="none" strike="noStrike" cap="none" normalizeH="0" baseline="0" dirty="0" err="1">
                <a:ln>
                  <a:noFill/>
                </a:ln>
                <a:solidFill>
                  <a:srgbClr val="F8F8F2"/>
                </a:solidFill>
                <a:effectLst/>
                <a:latin typeface="Arial Unicode MS"/>
                <a:ea typeface="JetBrains Mono"/>
              </a:rPr>
              <a:t>region.</a:t>
            </a:r>
            <a:r>
              <a:rPr kumimoji="0" lang="en-US" altLang="en-US" sz="1000" b="0" i="0" u="none" strike="noStrike" cap="none" normalizeH="0" baseline="0" dirty="0" err="1">
                <a:ln>
                  <a:noFill/>
                </a:ln>
                <a:solidFill>
                  <a:srgbClr val="50FA7B"/>
                </a:solidFill>
                <a:effectLst/>
                <a:latin typeface="Arial Unicode MS"/>
                <a:ea typeface="JetBrains Mono"/>
              </a:rPr>
              <a:t>append</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F8F8F2"/>
                </a:solidFill>
                <a:effectLst/>
                <a:latin typeface="Arial Unicode MS"/>
                <a:ea typeface="JetBrains Mono"/>
              </a:rPr>
              <a:t>row</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BD93F9"/>
                </a:solidFill>
                <a:effectLst/>
                <a:latin typeface="Arial Unicode MS"/>
                <a:ea typeface="JetBrains Mono"/>
              </a:rPr>
              <a:t>3</a:t>
            </a:r>
            <a:r>
              <a:rPr kumimoji="0" lang="en-US" altLang="en-US" sz="1000" b="1" i="0" u="none" strike="noStrike" cap="none" normalizeH="0" baseline="0" dirty="0">
                <a:ln>
                  <a:noFill/>
                </a:ln>
                <a:solidFill>
                  <a:srgbClr val="BD93F9"/>
                </a:solidFill>
                <a:effectLst/>
                <a:latin typeface="Arial Unicode MS"/>
                <a:ea typeface="JetBrains Mono"/>
              </a:rPr>
              <a:t>])</a:t>
            </a:r>
            <a:br>
              <a:rPr kumimoji="0" lang="en-US" altLang="en-US" sz="1000" b="1" i="0" u="none" strike="noStrike" cap="none" normalizeH="0" baseline="0" dirty="0">
                <a:ln>
                  <a:noFill/>
                </a:ln>
                <a:solidFill>
                  <a:srgbClr val="BD93F9"/>
                </a:solidFill>
                <a:effectLst/>
                <a:latin typeface="Arial Unicode MS"/>
                <a:ea typeface="JetBrains Mono"/>
              </a:rPr>
            </a:br>
            <a:r>
              <a:rPr kumimoji="0" lang="en-US" altLang="en-US" sz="1000" b="1" i="0" u="none" strike="noStrike" cap="none" normalizeH="0" baseline="0" dirty="0">
                <a:ln>
                  <a:noFill/>
                </a:ln>
                <a:solidFill>
                  <a:srgbClr val="BD93F9"/>
                </a:solidFill>
                <a:effectLst/>
                <a:latin typeface="Arial Unicode MS"/>
                <a:ea typeface="JetBrains Mono"/>
              </a:rPr>
              <a:t>    </a:t>
            </a:r>
            <a:r>
              <a:rPr kumimoji="0" lang="en-US" altLang="en-US" sz="1000" b="0" i="0" u="none" strike="noStrike" cap="none" normalizeH="0" baseline="0" dirty="0" err="1">
                <a:ln>
                  <a:noFill/>
                </a:ln>
                <a:solidFill>
                  <a:srgbClr val="F8F8F2"/>
                </a:solidFill>
                <a:effectLst/>
                <a:latin typeface="Arial Unicode MS"/>
                <a:ea typeface="JetBrains Mono"/>
              </a:rPr>
              <a:t>population.</a:t>
            </a:r>
            <a:r>
              <a:rPr kumimoji="0" lang="en-US" altLang="en-US" sz="1000" b="0" i="0" u="none" strike="noStrike" cap="none" normalizeH="0" baseline="0" dirty="0" err="1">
                <a:ln>
                  <a:noFill/>
                </a:ln>
                <a:solidFill>
                  <a:srgbClr val="50FA7B"/>
                </a:solidFill>
                <a:effectLst/>
                <a:latin typeface="Arial Unicode MS"/>
                <a:ea typeface="JetBrains Mono"/>
              </a:rPr>
              <a:t>append</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F8F8F2"/>
                </a:solidFill>
                <a:effectLst/>
                <a:latin typeface="Arial Unicode MS"/>
                <a:ea typeface="JetBrains Mono"/>
              </a:rPr>
              <a:t>row</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BD93F9"/>
                </a:solidFill>
                <a:effectLst/>
                <a:latin typeface="Arial Unicode MS"/>
                <a:ea typeface="JetBrains Mono"/>
              </a:rPr>
              <a:t>2</a:t>
            </a:r>
            <a:r>
              <a:rPr kumimoji="0" lang="en-US" altLang="en-US" sz="1000" b="1" i="0" u="none" strike="noStrike" cap="none" normalizeH="0" baseline="0" dirty="0">
                <a:ln>
                  <a:noFill/>
                </a:ln>
                <a:solidFill>
                  <a:srgbClr val="BD93F9"/>
                </a:solidFill>
                <a:effectLst/>
                <a:latin typeface="Arial Unicode MS"/>
                <a:ea typeface="JetBrains Mono"/>
              </a:rPr>
              <a:t>])</a:t>
            </a:r>
            <a:br>
              <a:rPr kumimoji="0" lang="en-US" altLang="en-US" sz="1000" b="1" i="0" u="none" strike="noStrike" cap="none" normalizeH="0" baseline="0" dirty="0">
                <a:ln>
                  <a:noFill/>
                </a:ln>
                <a:solidFill>
                  <a:srgbClr val="BD93F9"/>
                </a:solidFill>
                <a:effectLst/>
                <a:latin typeface="Arial Unicode MS"/>
                <a:ea typeface="JetBrains Mono"/>
              </a:rPr>
            </a:br>
            <a:br>
              <a:rPr kumimoji="0" lang="en-US" altLang="en-US" sz="1000" b="1" i="0" u="none" strike="noStrike" cap="none" normalizeH="0" baseline="0" dirty="0">
                <a:ln>
                  <a:noFill/>
                </a:ln>
                <a:solidFill>
                  <a:srgbClr val="BD93F9"/>
                </a:solidFill>
                <a:effectLst/>
                <a:latin typeface="Arial Unicode MS"/>
                <a:ea typeface="JetBrains Mono"/>
              </a:rPr>
            </a:br>
            <a:br>
              <a:rPr kumimoji="0" lang="en-US" altLang="en-US" sz="1000" b="1" i="0" u="none" strike="noStrike" cap="none" normalizeH="0" baseline="0" dirty="0">
                <a:ln>
                  <a:noFill/>
                </a:ln>
                <a:solidFill>
                  <a:srgbClr val="BD93F9"/>
                </a:solidFill>
                <a:effectLst/>
                <a:latin typeface="Arial Unicode MS"/>
                <a:ea typeface="JetBrains Mono"/>
              </a:rPr>
            </a:br>
            <a:r>
              <a:rPr kumimoji="0" lang="en-US" altLang="en-US" sz="1000" b="0" i="0" u="none" strike="noStrike" cap="none" normalizeH="0" baseline="0" dirty="0" err="1">
                <a:ln>
                  <a:noFill/>
                </a:ln>
                <a:solidFill>
                  <a:srgbClr val="F8F8F2"/>
                </a:solidFill>
                <a:effectLst/>
                <a:latin typeface="Arial Unicode MS"/>
                <a:ea typeface="JetBrains Mono"/>
              </a:rPr>
              <a:t>cleaned_data</a:t>
            </a:r>
            <a:r>
              <a:rPr kumimoji="0" lang="en-US" altLang="en-US" sz="1000" b="0" i="0" u="none" strike="noStrike" cap="none" normalizeH="0" baseline="0" dirty="0">
                <a:ln>
                  <a:noFill/>
                </a:ln>
                <a:solidFill>
                  <a:srgbClr val="F8F8F2"/>
                </a:solidFill>
                <a:effectLst/>
                <a:latin typeface="Arial Unicode MS"/>
                <a:ea typeface="JetBrains Mono"/>
              </a:rPr>
              <a:t> </a:t>
            </a:r>
            <a:r>
              <a:rPr kumimoji="0" lang="en-US" altLang="en-US" sz="1000" b="0" i="0" u="none" strike="noStrike" cap="none" normalizeH="0" baseline="0" dirty="0">
                <a:ln>
                  <a:noFill/>
                </a:ln>
                <a:solidFill>
                  <a:srgbClr val="F998CC"/>
                </a:solidFill>
                <a:effectLst/>
                <a:latin typeface="Arial Unicode MS"/>
                <a:ea typeface="JetBrains Mono"/>
              </a:rPr>
              <a:t>=</a:t>
            </a:r>
            <a:r>
              <a:rPr kumimoji="0" lang="en-US" altLang="en-US" sz="1000" b="1" i="0" u="none" strike="noStrike" cap="none" normalizeH="0" baseline="0" dirty="0">
                <a:ln>
                  <a:noFill/>
                </a:ln>
                <a:solidFill>
                  <a:srgbClr val="BD93F9"/>
                </a:solidFill>
                <a:effectLst/>
                <a:latin typeface="Arial Unicode MS"/>
                <a:ea typeface="JetBrains Mono"/>
              </a:rPr>
              <a:t>{</a:t>
            </a:r>
            <a:br>
              <a:rPr kumimoji="0" lang="en-US" altLang="en-US" sz="1000" b="1" i="0" u="none" strike="noStrike" cap="none" normalizeH="0" baseline="0" dirty="0">
                <a:ln>
                  <a:noFill/>
                </a:ln>
                <a:solidFill>
                  <a:srgbClr val="BD93F9"/>
                </a:solidFill>
                <a:effectLst/>
                <a:latin typeface="Arial Unicode MS"/>
                <a:ea typeface="JetBrains Mono"/>
              </a:rPr>
            </a:br>
            <a:r>
              <a:rPr kumimoji="0" lang="en-US" altLang="en-US" sz="1000" b="1" i="0" u="none" strike="noStrike" cap="none" normalizeH="0" baseline="0" dirty="0">
                <a:ln>
                  <a:noFill/>
                </a:ln>
                <a:solidFill>
                  <a:srgbClr val="BD93F9"/>
                </a:solidFill>
                <a:effectLst/>
                <a:latin typeface="Arial Unicode MS"/>
                <a:ea typeface="JetBrains Mono"/>
              </a:rPr>
              <a:t>    </a:t>
            </a:r>
            <a:r>
              <a:rPr kumimoji="0" lang="en-US" altLang="en-US" sz="1000" b="0" i="0" u="none" strike="noStrike" cap="none" normalizeH="0" baseline="0" dirty="0">
                <a:ln>
                  <a:noFill/>
                </a:ln>
                <a:solidFill>
                  <a:srgbClr val="F1FA8C"/>
                </a:solidFill>
                <a:effectLst/>
                <a:latin typeface="Arial Unicode MS"/>
                <a:ea typeface="JetBrains Mono"/>
              </a:rPr>
              <a:t>'year'</a:t>
            </a:r>
            <a:r>
              <a:rPr kumimoji="0" lang="en-US" altLang="en-US" sz="1000" b="0" i="0" u="none" strike="noStrike" cap="none" normalizeH="0" baseline="0" dirty="0">
                <a:ln>
                  <a:noFill/>
                </a:ln>
                <a:solidFill>
                  <a:srgbClr val="F998CC"/>
                </a:solidFill>
                <a:effectLst/>
                <a:latin typeface="Arial Unicode MS"/>
                <a:ea typeface="JetBrains Mono"/>
              </a:rPr>
              <a:t>:</a:t>
            </a:r>
            <a:r>
              <a:rPr kumimoji="0" lang="en-US" altLang="en-US" sz="1000" b="0" i="0" u="none" strike="noStrike" cap="none" normalizeH="0" baseline="0" dirty="0" err="1">
                <a:ln>
                  <a:noFill/>
                </a:ln>
                <a:solidFill>
                  <a:srgbClr val="F8F8F2"/>
                </a:solidFill>
                <a:effectLst/>
                <a:latin typeface="Arial Unicode MS"/>
                <a:ea typeface="JetBrains Mono"/>
              </a:rPr>
              <a:t>np.</a:t>
            </a:r>
            <a:r>
              <a:rPr kumimoji="0" lang="en-US" altLang="en-US" sz="1000" b="0" i="0" u="none" strike="noStrike" cap="none" normalizeH="0" baseline="0" dirty="0" err="1">
                <a:ln>
                  <a:noFill/>
                </a:ln>
                <a:solidFill>
                  <a:srgbClr val="50FA7B"/>
                </a:solidFill>
                <a:effectLst/>
                <a:latin typeface="Arial Unicode MS"/>
                <a:ea typeface="JetBrains Mono"/>
              </a:rPr>
              <a:t>array</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err="1">
                <a:ln>
                  <a:noFill/>
                </a:ln>
                <a:solidFill>
                  <a:srgbClr val="F8F8F2"/>
                </a:solidFill>
                <a:effectLst/>
                <a:latin typeface="Arial Unicode MS"/>
                <a:ea typeface="JetBrains Mono"/>
              </a:rPr>
              <a:t>financial_year</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F8F8F2"/>
                </a:solidFill>
                <a:effectLst/>
                <a:latin typeface="Arial Unicode MS"/>
                <a:ea typeface="JetBrains Mono"/>
              </a:rPr>
              <a:t>,</a:t>
            </a:r>
            <a:br>
              <a:rPr kumimoji="0" lang="en-US" altLang="en-US" sz="1000" b="0" i="0" u="none" strike="noStrike" cap="none" normalizeH="0" baseline="0" dirty="0">
                <a:ln>
                  <a:noFill/>
                </a:ln>
                <a:solidFill>
                  <a:srgbClr val="F8F8F2"/>
                </a:solidFill>
                <a:effectLst/>
                <a:latin typeface="Arial Unicode MS"/>
                <a:ea typeface="JetBrains Mono"/>
              </a:rPr>
            </a:br>
            <a:r>
              <a:rPr kumimoji="0" lang="en-US" altLang="en-US" sz="1000" b="0" i="0" u="none" strike="noStrike" cap="none" normalizeH="0" baseline="0" dirty="0">
                <a:ln>
                  <a:noFill/>
                </a:ln>
                <a:solidFill>
                  <a:srgbClr val="F8F8F2"/>
                </a:solidFill>
                <a:effectLst/>
                <a:latin typeface="Arial Unicode MS"/>
                <a:ea typeface="JetBrains Mono"/>
              </a:rPr>
              <a:t>    </a:t>
            </a:r>
            <a:r>
              <a:rPr kumimoji="0" lang="en-US" altLang="en-US" sz="1000" b="0" i="0" u="none" strike="noStrike" cap="none" normalizeH="0" baseline="0" dirty="0">
                <a:ln>
                  <a:noFill/>
                </a:ln>
                <a:solidFill>
                  <a:srgbClr val="F1FA8C"/>
                </a:solidFill>
                <a:effectLst/>
                <a:latin typeface="Arial Unicode MS"/>
                <a:ea typeface="JetBrains Mono"/>
              </a:rPr>
              <a:t>'region'</a:t>
            </a:r>
            <a:r>
              <a:rPr kumimoji="0" lang="en-US" altLang="en-US" sz="1000" b="0" i="0" u="none" strike="noStrike" cap="none" normalizeH="0" baseline="0" dirty="0">
                <a:ln>
                  <a:noFill/>
                </a:ln>
                <a:solidFill>
                  <a:srgbClr val="F998CC"/>
                </a:solidFill>
                <a:effectLst/>
                <a:latin typeface="Arial Unicode MS"/>
                <a:ea typeface="JetBrains Mono"/>
              </a:rPr>
              <a:t>:</a:t>
            </a:r>
            <a:r>
              <a:rPr kumimoji="0" lang="en-US" altLang="en-US" sz="1000" b="0" i="0" u="none" strike="noStrike" cap="none" normalizeH="0" baseline="0" dirty="0" err="1">
                <a:ln>
                  <a:noFill/>
                </a:ln>
                <a:solidFill>
                  <a:srgbClr val="F8F8F2"/>
                </a:solidFill>
                <a:effectLst/>
                <a:latin typeface="Arial Unicode MS"/>
                <a:ea typeface="JetBrains Mono"/>
              </a:rPr>
              <a:t>np.</a:t>
            </a:r>
            <a:r>
              <a:rPr kumimoji="0" lang="en-US" altLang="en-US" sz="1000" b="0" i="0" u="none" strike="noStrike" cap="none" normalizeH="0" baseline="0" dirty="0" err="1">
                <a:ln>
                  <a:noFill/>
                </a:ln>
                <a:solidFill>
                  <a:srgbClr val="50FA7B"/>
                </a:solidFill>
                <a:effectLst/>
                <a:latin typeface="Arial Unicode MS"/>
                <a:ea typeface="JetBrains Mono"/>
              </a:rPr>
              <a:t>array</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F8F8F2"/>
                </a:solidFill>
                <a:effectLst/>
                <a:latin typeface="Arial Unicode MS"/>
                <a:ea typeface="JetBrains Mono"/>
              </a:rPr>
              <a:t>region</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F8F8F2"/>
                </a:solidFill>
                <a:effectLst/>
                <a:latin typeface="Arial Unicode MS"/>
                <a:ea typeface="JetBrains Mono"/>
              </a:rPr>
              <a:t>,</a:t>
            </a:r>
            <a:br>
              <a:rPr kumimoji="0" lang="en-US" altLang="en-US" sz="1000" b="0" i="0" u="none" strike="noStrike" cap="none" normalizeH="0" baseline="0" dirty="0">
                <a:ln>
                  <a:noFill/>
                </a:ln>
                <a:solidFill>
                  <a:srgbClr val="F8F8F2"/>
                </a:solidFill>
                <a:effectLst/>
                <a:latin typeface="Arial Unicode MS"/>
                <a:ea typeface="JetBrains Mono"/>
              </a:rPr>
            </a:br>
            <a:r>
              <a:rPr kumimoji="0" lang="en-US" altLang="en-US" sz="1000" b="0" i="0" u="none" strike="noStrike" cap="none" normalizeH="0" baseline="0" dirty="0">
                <a:ln>
                  <a:noFill/>
                </a:ln>
                <a:solidFill>
                  <a:srgbClr val="F8F8F2"/>
                </a:solidFill>
                <a:effectLst/>
                <a:latin typeface="Arial Unicode MS"/>
                <a:ea typeface="JetBrains Mono"/>
              </a:rPr>
              <a:t>    </a:t>
            </a:r>
            <a:r>
              <a:rPr kumimoji="0" lang="en-US" altLang="en-US" sz="1000" b="0" i="0" u="none" strike="noStrike" cap="none" normalizeH="0" baseline="0" dirty="0">
                <a:ln>
                  <a:noFill/>
                </a:ln>
                <a:solidFill>
                  <a:srgbClr val="F1FA8C"/>
                </a:solidFill>
                <a:effectLst/>
                <a:latin typeface="Arial Unicode MS"/>
                <a:ea typeface="JetBrains Mono"/>
              </a:rPr>
              <a:t>'population'</a:t>
            </a:r>
            <a:r>
              <a:rPr kumimoji="0" lang="en-US" altLang="en-US" sz="1000" b="0" i="0" u="none" strike="noStrike" cap="none" normalizeH="0" baseline="0" dirty="0">
                <a:ln>
                  <a:noFill/>
                </a:ln>
                <a:solidFill>
                  <a:srgbClr val="F998CC"/>
                </a:solidFill>
                <a:effectLst/>
                <a:latin typeface="Arial Unicode MS"/>
                <a:ea typeface="JetBrains Mono"/>
              </a:rPr>
              <a:t>: </a:t>
            </a:r>
            <a:r>
              <a:rPr kumimoji="0" lang="en-US" altLang="en-US" sz="1000" b="0" i="0" u="none" strike="noStrike" cap="none" normalizeH="0" baseline="0" dirty="0" err="1">
                <a:ln>
                  <a:noFill/>
                </a:ln>
                <a:solidFill>
                  <a:srgbClr val="F8F8F2"/>
                </a:solidFill>
                <a:effectLst/>
                <a:latin typeface="Arial Unicode MS"/>
                <a:ea typeface="JetBrains Mono"/>
              </a:rPr>
              <a:t>np.</a:t>
            </a:r>
            <a:r>
              <a:rPr kumimoji="0" lang="en-US" altLang="en-US" sz="1000" b="0" i="0" u="none" strike="noStrike" cap="none" normalizeH="0" baseline="0" dirty="0" err="1">
                <a:ln>
                  <a:noFill/>
                </a:ln>
                <a:solidFill>
                  <a:srgbClr val="50FA7B"/>
                </a:solidFill>
                <a:effectLst/>
                <a:latin typeface="Arial Unicode MS"/>
                <a:ea typeface="JetBrains Mono"/>
              </a:rPr>
              <a:t>array</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F8F8F2"/>
                </a:solidFill>
                <a:effectLst/>
                <a:latin typeface="Arial Unicode MS"/>
                <a:ea typeface="JetBrains Mono"/>
              </a:rPr>
              <a:t>population</a:t>
            </a:r>
            <a:r>
              <a:rPr kumimoji="0" lang="en-US" altLang="en-US" sz="1000" b="1" i="0" u="none" strike="noStrike" cap="none" normalizeH="0" baseline="0" dirty="0">
                <a:ln>
                  <a:noFill/>
                </a:ln>
                <a:solidFill>
                  <a:srgbClr val="BD93F9"/>
                </a:solidFill>
                <a:effectLst/>
                <a:latin typeface="Arial Unicode MS"/>
                <a:ea typeface="JetBrains Mono"/>
              </a:rPr>
              <a:t>)</a:t>
            </a:r>
            <a:br>
              <a:rPr kumimoji="0" lang="en-US" altLang="en-US" sz="1000" b="1" i="0" u="none" strike="noStrike" cap="none" normalizeH="0" baseline="0" dirty="0">
                <a:ln>
                  <a:noFill/>
                </a:ln>
                <a:solidFill>
                  <a:srgbClr val="BD93F9"/>
                </a:solidFill>
                <a:effectLst/>
                <a:latin typeface="Arial Unicode MS"/>
                <a:ea typeface="JetBrains Mono"/>
              </a:rPr>
            </a:br>
            <a:r>
              <a:rPr kumimoji="0" lang="en-US" altLang="en-US" sz="1000" b="1" i="0" u="none" strike="noStrike" cap="none" normalizeH="0" baseline="0" dirty="0">
                <a:ln>
                  <a:noFill/>
                </a:ln>
                <a:solidFill>
                  <a:srgbClr val="BD93F9"/>
                </a:solidFill>
                <a:effectLst/>
                <a:latin typeface="Arial Unicode MS"/>
                <a:ea typeface="JetBrains Mono"/>
              </a:rPr>
              <a:t>}</a:t>
            </a:r>
            <a:br>
              <a:rPr kumimoji="0" lang="en-US" altLang="en-US" sz="1000" b="1" i="0" u="none" strike="noStrike" cap="none" normalizeH="0" baseline="0" dirty="0">
                <a:ln>
                  <a:noFill/>
                </a:ln>
                <a:solidFill>
                  <a:srgbClr val="BD93F9"/>
                </a:solidFill>
                <a:effectLst/>
                <a:latin typeface="Arial Unicode MS"/>
                <a:ea typeface="JetBrains Mono"/>
              </a:rPr>
            </a:br>
            <a:br>
              <a:rPr kumimoji="0" lang="en-US" altLang="en-US" sz="1000" b="1" i="0" u="none" strike="noStrike" cap="none" normalizeH="0" baseline="0" dirty="0">
                <a:ln>
                  <a:noFill/>
                </a:ln>
                <a:solidFill>
                  <a:srgbClr val="BD93F9"/>
                </a:solidFill>
                <a:effectLst/>
                <a:latin typeface="Arial Unicode MS"/>
                <a:ea typeface="JetBrains Mono"/>
              </a:rPr>
            </a:br>
            <a:br>
              <a:rPr kumimoji="0" lang="en-US" altLang="en-US" sz="1000" b="1" i="0" u="none" strike="noStrike" cap="none" normalizeH="0" baseline="0" dirty="0">
                <a:ln>
                  <a:noFill/>
                </a:ln>
                <a:solidFill>
                  <a:srgbClr val="BD93F9"/>
                </a:solidFill>
                <a:effectLst/>
                <a:latin typeface="Arial Unicode MS"/>
                <a:ea typeface="JetBrains Mono"/>
              </a:rPr>
            </a:br>
            <a:r>
              <a:rPr kumimoji="0" lang="en-US" altLang="en-US" sz="1000" b="0" i="0" u="none" strike="noStrike" cap="none" normalizeH="0" baseline="0" dirty="0" err="1">
                <a:ln>
                  <a:noFill/>
                </a:ln>
                <a:solidFill>
                  <a:srgbClr val="F8F8F2"/>
                </a:solidFill>
                <a:effectLst/>
                <a:latin typeface="Arial Unicode MS"/>
                <a:ea typeface="JetBrains Mono"/>
              </a:rPr>
              <a:t>unique_label</a:t>
            </a:r>
            <a:r>
              <a:rPr kumimoji="0" lang="en-US" altLang="en-US" sz="1000" b="0" i="0" u="none" strike="noStrike" cap="none" normalizeH="0" baseline="0" dirty="0">
                <a:ln>
                  <a:noFill/>
                </a:ln>
                <a:solidFill>
                  <a:srgbClr val="F8F8F2"/>
                </a:solidFill>
                <a:effectLst/>
                <a:latin typeface="Arial Unicode MS"/>
                <a:ea typeface="JetBrains Mono"/>
              </a:rPr>
              <a:t> </a:t>
            </a:r>
            <a:r>
              <a:rPr kumimoji="0" lang="en-US" altLang="en-US" sz="1000" b="0" i="0" u="none" strike="noStrike" cap="none" normalizeH="0" baseline="0" dirty="0">
                <a:ln>
                  <a:noFill/>
                </a:ln>
                <a:solidFill>
                  <a:srgbClr val="F998CC"/>
                </a:solidFill>
                <a:effectLst/>
                <a:latin typeface="Arial Unicode MS"/>
                <a:ea typeface="JetBrains Mono"/>
              </a:rPr>
              <a:t>= </a:t>
            </a:r>
            <a:r>
              <a:rPr kumimoji="0" lang="en-US" altLang="en-US" sz="1000" b="0" i="0" u="none" strike="noStrike" cap="none" normalizeH="0" baseline="0" dirty="0" err="1">
                <a:ln>
                  <a:noFill/>
                </a:ln>
                <a:solidFill>
                  <a:srgbClr val="F8F8F2"/>
                </a:solidFill>
                <a:effectLst/>
                <a:latin typeface="Arial Unicode MS"/>
                <a:ea typeface="JetBrains Mono"/>
              </a:rPr>
              <a:t>np.</a:t>
            </a:r>
            <a:r>
              <a:rPr kumimoji="0" lang="en-US" altLang="en-US" sz="1000" b="0" i="0" u="none" strike="noStrike" cap="none" normalizeH="0" baseline="0" dirty="0" err="1">
                <a:ln>
                  <a:noFill/>
                </a:ln>
                <a:solidFill>
                  <a:srgbClr val="50FA7B"/>
                </a:solidFill>
                <a:effectLst/>
                <a:latin typeface="Arial Unicode MS"/>
                <a:ea typeface="JetBrains Mono"/>
              </a:rPr>
              <a:t>unique</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err="1">
                <a:ln>
                  <a:noFill/>
                </a:ln>
                <a:solidFill>
                  <a:srgbClr val="F8F8F2"/>
                </a:solidFill>
                <a:effectLst/>
                <a:latin typeface="Arial Unicode MS"/>
                <a:ea typeface="JetBrains Mono"/>
              </a:rPr>
              <a:t>cleaned_data</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F1FA8C"/>
                </a:solidFill>
                <a:effectLst/>
                <a:latin typeface="Arial Unicode MS"/>
                <a:ea typeface="JetBrains Mono"/>
              </a:rPr>
              <a:t>'region'</a:t>
            </a:r>
            <a:r>
              <a:rPr kumimoji="0" lang="en-US" altLang="en-US" sz="1000" b="1" i="0" u="none" strike="noStrike" cap="none" normalizeH="0" baseline="0" dirty="0">
                <a:ln>
                  <a:noFill/>
                </a:ln>
                <a:solidFill>
                  <a:srgbClr val="BD93F9"/>
                </a:solidFill>
                <a:effectLst/>
                <a:latin typeface="Arial Unicode MS"/>
                <a:ea typeface="JetBrains Mono"/>
              </a:rPr>
              <a:t>])</a:t>
            </a:r>
            <a:br>
              <a:rPr kumimoji="0" lang="en-US" altLang="en-US" sz="1000" b="1" i="0" u="none" strike="noStrike" cap="none" normalizeH="0" baseline="0" dirty="0">
                <a:ln>
                  <a:noFill/>
                </a:ln>
                <a:solidFill>
                  <a:srgbClr val="BD93F9"/>
                </a:solidFill>
                <a:effectLst/>
                <a:latin typeface="Arial Unicode MS"/>
                <a:ea typeface="JetBrains Mono"/>
              </a:rPr>
            </a:br>
            <a:r>
              <a:rPr kumimoji="0" lang="en-US" altLang="en-US" sz="1000" b="0" i="0" u="none" strike="noStrike" cap="none" normalizeH="0" baseline="0" dirty="0">
                <a:ln>
                  <a:noFill/>
                </a:ln>
                <a:solidFill>
                  <a:srgbClr val="F8F8F2"/>
                </a:solidFill>
                <a:effectLst/>
                <a:latin typeface="Arial Unicode MS"/>
                <a:ea typeface="JetBrains Mono"/>
              </a:rPr>
              <a:t>town_dict_1 </a:t>
            </a:r>
            <a:r>
              <a:rPr kumimoji="0" lang="en-US" altLang="en-US" sz="1000" b="0" i="0" u="none" strike="noStrike" cap="none" normalizeH="0" baseline="0" dirty="0">
                <a:ln>
                  <a:noFill/>
                </a:ln>
                <a:solidFill>
                  <a:srgbClr val="F998CC"/>
                </a:solidFill>
                <a:effectLst/>
                <a:latin typeface="Arial Unicode MS"/>
                <a:ea typeface="JetBrains Mono"/>
              </a:rPr>
              <a:t>= </a:t>
            </a:r>
            <a:r>
              <a:rPr kumimoji="0" lang="en-US" altLang="en-US" sz="1000" b="0" i="0" u="none" strike="noStrike" cap="none" normalizeH="0" baseline="0" dirty="0" err="1">
                <a:ln>
                  <a:noFill/>
                </a:ln>
                <a:solidFill>
                  <a:srgbClr val="BD93F9"/>
                </a:solidFill>
                <a:effectLst/>
                <a:latin typeface="Arial Unicode MS"/>
                <a:ea typeface="JetBrains Mono"/>
              </a:rPr>
              <a:t>dict</a:t>
            </a:r>
            <a:r>
              <a:rPr kumimoji="0" lang="en-US" altLang="en-US" sz="1000" b="0" i="0" u="none" strike="noStrike" cap="none" normalizeH="0" baseline="0" dirty="0" err="1">
                <a:ln>
                  <a:noFill/>
                </a:ln>
                <a:solidFill>
                  <a:srgbClr val="F8F8F2"/>
                </a:solidFill>
                <a:effectLst/>
                <a:latin typeface="Arial Unicode MS"/>
                <a:ea typeface="JetBrains Mono"/>
              </a:rPr>
              <a:t>.</a:t>
            </a:r>
            <a:r>
              <a:rPr kumimoji="0" lang="en-US" altLang="en-US" sz="1000" b="0" i="0" u="none" strike="noStrike" cap="none" normalizeH="0" baseline="0" dirty="0" err="1">
                <a:ln>
                  <a:noFill/>
                </a:ln>
                <a:solidFill>
                  <a:srgbClr val="50FA7B"/>
                </a:solidFill>
                <a:effectLst/>
                <a:latin typeface="Arial Unicode MS"/>
                <a:ea typeface="JetBrains Mono"/>
              </a:rPr>
              <a:t>fromkeys</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err="1">
                <a:ln>
                  <a:noFill/>
                </a:ln>
                <a:solidFill>
                  <a:srgbClr val="F8F8F2"/>
                </a:solidFill>
                <a:effectLst/>
                <a:latin typeface="Arial Unicode MS"/>
                <a:ea typeface="JetBrains Mono"/>
              </a:rPr>
              <a:t>unique_label</a:t>
            </a:r>
            <a:r>
              <a:rPr kumimoji="0" lang="en-US" altLang="en-US" sz="1000" b="0" i="0" u="none" strike="noStrike" cap="none" normalizeH="0" baseline="0" dirty="0">
                <a:ln>
                  <a:noFill/>
                </a:ln>
                <a:solidFill>
                  <a:srgbClr val="F8F8F2"/>
                </a:solidFill>
                <a:effectLst/>
                <a:latin typeface="Arial Unicode MS"/>
                <a:ea typeface="JetBrains Mono"/>
              </a:rPr>
              <a:t>, </a:t>
            </a:r>
            <a:r>
              <a:rPr kumimoji="0" lang="en-US" altLang="en-US" sz="1000" b="0" i="0" u="none" strike="noStrike" cap="none" normalizeH="0" baseline="0" dirty="0">
                <a:ln>
                  <a:noFill/>
                </a:ln>
                <a:solidFill>
                  <a:srgbClr val="F1FA8C"/>
                </a:solidFill>
                <a:effectLst/>
                <a:latin typeface="Arial Unicode MS"/>
                <a:ea typeface="JetBrains Mono"/>
              </a:rPr>
              <a:t>''</a:t>
            </a:r>
            <a:r>
              <a:rPr kumimoji="0" lang="en-US" altLang="en-US" sz="1000" b="1" i="0" u="none" strike="noStrike" cap="none" normalizeH="0" baseline="0" dirty="0">
                <a:ln>
                  <a:noFill/>
                </a:ln>
                <a:solidFill>
                  <a:srgbClr val="BD93F9"/>
                </a:solidFill>
                <a:effectLst/>
                <a:latin typeface="Arial Unicode MS"/>
                <a:ea typeface="JetBrains Mono"/>
              </a:rPr>
              <a:t>)</a:t>
            </a:r>
            <a:br>
              <a:rPr kumimoji="0" lang="en-US" altLang="en-US" sz="1000" b="1" i="0" u="none" strike="noStrike" cap="none" normalizeH="0" baseline="0" dirty="0">
                <a:ln>
                  <a:noFill/>
                </a:ln>
                <a:solidFill>
                  <a:srgbClr val="BD93F9"/>
                </a:solidFill>
                <a:effectLst/>
                <a:latin typeface="Arial Unicode MS"/>
                <a:ea typeface="JetBrains Mono"/>
              </a:rPr>
            </a:br>
            <a:r>
              <a:rPr kumimoji="0" lang="en-US" altLang="en-US" sz="1000" b="0" i="0" u="none" strike="noStrike" cap="none" normalizeH="0" baseline="0" dirty="0" err="1">
                <a:ln>
                  <a:noFill/>
                </a:ln>
                <a:solidFill>
                  <a:srgbClr val="F8F8F2"/>
                </a:solidFill>
                <a:effectLst/>
                <a:latin typeface="Arial Unicode MS"/>
                <a:ea typeface="JetBrains Mono"/>
              </a:rPr>
              <a:t>temp_value</a:t>
            </a:r>
            <a:r>
              <a:rPr kumimoji="0" lang="en-US" altLang="en-US" sz="1000" b="0" i="0" u="none" strike="noStrike" cap="none" normalizeH="0" baseline="0" dirty="0">
                <a:ln>
                  <a:noFill/>
                </a:ln>
                <a:solidFill>
                  <a:srgbClr val="F8F8F2"/>
                </a:solidFill>
                <a:effectLst/>
                <a:latin typeface="Arial Unicode MS"/>
                <a:ea typeface="JetBrains Mono"/>
              </a:rPr>
              <a:t> </a:t>
            </a:r>
            <a:r>
              <a:rPr kumimoji="0" lang="en-US" altLang="en-US" sz="1000" b="0" i="0" u="none" strike="noStrike" cap="none" normalizeH="0" baseline="0" dirty="0">
                <a:ln>
                  <a:noFill/>
                </a:ln>
                <a:solidFill>
                  <a:srgbClr val="F998CC"/>
                </a:solidFill>
                <a:effectLst/>
                <a:latin typeface="Arial Unicode MS"/>
                <a:ea typeface="JetBrains Mono"/>
              </a:rPr>
              <a:t>= </a:t>
            </a:r>
            <a:r>
              <a:rPr kumimoji="0" lang="en-US" altLang="en-US" sz="1000" b="1" i="0" u="none" strike="noStrike" cap="none" normalizeH="0" baseline="0" dirty="0">
                <a:ln>
                  <a:noFill/>
                </a:ln>
                <a:solidFill>
                  <a:srgbClr val="BD93F9"/>
                </a:solidFill>
                <a:effectLst/>
                <a:latin typeface="Arial Unicode MS"/>
                <a:ea typeface="JetBrains Mono"/>
              </a:rPr>
              <a:t>[]</a:t>
            </a:r>
            <a:br>
              <a:rPr kumimoji="0" lang="en-US" altLang="en-US" sz="1000" b="1" i="0" u="none" strike="noStrike" cap="none" normalizeH="0" baseline="0" dirty="0">
                <a:ln>
                  <a:noFill/>
                </a:ln>
                <a:solidFill>
                  <a:srgbClr val="BD93F9"/>
                </a:solidFill>
                <a:effectLst/>
                <a:latin typeface="Arial Unicode MS"/>
                <a:ea typeface="JetBrains Mono"/>
              </a:rPr>
            </a:br>
            <a:r>
              <a:rPr kumimoji="0" lang="en-US" altLang="en-US" sz="1000" b="0" i="0" u="none" strike="noStrike" cap="none" normalizeH="0" baseline="0" dirty="0">
                <a:ln>
                  <a:noFill/>
                </a:ln>
                <a:solidFill>
                  <a:srgbClr val="FF79C6"/>
                </a:solidFill>
                <a:effectLst/>
                <a:latin typeface="Arial Unicode MS"/>
                <a:ea typeface="JetBrains Mono"/>
              </a:rPr>
              <a:t>for </a:t>
            </a:r>
            <a:r>
              <a:rPr kumimoji="0" lang="en-US" altLang="en-US" sz="1000" b="0" i="0" u="none" strike="noStrike" cap="none" normalizeH="0" baseline="0" dirty="0" err="1">
                <a:ln>
                  <a:noFill/>
                </a:ln>
                <a:solidFill>
                  <a:srgbClr val="F8F8F2"/>
                </a:solidFill>
                <a:effectLst/>
                <a:latin typeface="Arial Unicode MS"/>
                <a:ea typeface="JetBrains Mono"/>
              </a:rPr>
              <a:t>key,value</a:t>
            </a:r>
            <a:r>
              <a:rPr kumimoji="0" lang="en-US" altLang="en-US" sz="1000" b="0" i="0" u="none" strike="noStrike" cap="none" normalizeH="0" baseline="0" dirty="0">
                <a:ln>
                  <a:noFill/>
                </a:ln>
                <a:solidFill>
                  <a:srgbClr val="F8F8F2"/>
                </a:solidFill>
                <a:effectLst/>
                <a:latin typeface="Arial Unicode MS"/>
                <a:ea typeface="JetBrains Mono"/>
              </a:rPr>
              <a:t> </a:t>
            </a:r>
            <a:r>
              <a:rPr kumimoji="0" lang="en-US" altLang="en-US" sz="1000" b="0" i="0" u="none" strike="noStrike" cap="none" normalizeH="0" baseline="0" dirty="0">
                <a:ln>
                  <a:noFill/>
                </a:ln>
                <a:solidFill>
                  <a:srgbClr val="FF79C6"/>
                </a:solidFill>
                <a:effectLst/>
                <a:latin typeface="Arial Unicode MS"/>
                <a:ea typeface="JetBrains Mono"/>
              </a:rPr>
              <a:t>in </a:t>
            </a:r>
            <a:r>
              <a:rPr kumimoji="0" lang="en-US" altLang="en-US" sz="1000" b="0" i="0" u="none" strike="noStrike" cap="none" normalizeH="0" baseline="0" dirty="0">
                <a:ln>
                  <a:noFill/>
                </a:ln>
                <a:solidFill>
                  <a:srgbClr val="F8F8F2"/>
                </a:solidFill>
                <a:effectLst/>
                <a:latin typeface="Arial Unicode MS"/>
                <a:ea typeface="JetBrains Mono"/>
              </a:rPr>
              <a:t>town_dict_1.</a:t>
            </a:r>
            <a:r>
              <a:rPr kumimoji="0" lang="en-US" altLang="en-US" sz="1000" b="0" i="0" u="none" strike="noStrike" cap="none" normalizeH="0" baseline="0" dirty="0">
                <a:ln>
                  <a:noFill/>
                </a:ln>
                <a:solidFill>
                  <a:srgbClr val="50FA7B"/>
                </a:solidFill>
                <a:effectLst/>
                <a:latin typeface="Arial Unicode MS"/>
                <a:ea typeface="JetBrains Mono"/>
              </a:rPr>
              <a:t>items</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F998CC"/>
                </a:solidFill>
                <a:effectLst/>
                <a:latin typeface="Arial Unicode MS"/>
                <a:ea typeface="JetBrains Mono"/>
              </a:rPr>
              <a:t>:</a:t>
            </a:r>
            <a:br>
              <a:rPr kumimoji="0" lang="en-US" altLang="en-US" sz="1000" b="0" i="0" u="none" strike="noStrike" cap="none" normalizeH="0" baseline="0" dirty="0">
                <a:ln>
                  <a:noFill/>
                </a:ln>
                <a:solidFill>
                  <a:srgbClr val="F998CC"/>
                </a:solidFill>
                <a:effectLst/>
                <a:latin typeface="Arial Unicode MS"/>
                <a:ea typeface="JetBrains Mono"/>
              </a:rPr>
            </a:br>
            <a:r>
              <a:rPr kumimoji="0" lang="en-US" altLang="en-US" sz="1000" b="0" i="0" u="none" strike="noStrike" cap="none" normalizeH="0" baseline="0" dirty="0">
                <a:ln>
                  <a:noFill/>
                </a:ln>
                <a:solidFill>
                  <a:srgbClr val="F998CC"/>
                </a:solidFill>
                <a:effectLst/>
                <a:latin typeface="Arial Unicode MS"/>
                <a:ea typeface="JetBrains Mono"/>
              </a:rPr>
              <a:t>    </a:t>
            </a:r>
            <a:r>
              <a:rPr kumimoji="0" lang="en-US" altLang="en-US" sz="1000" b="0" i="0" u="none" strike="noStrike" cap="none" normalizeH="0" baseline="0" dirty="0">
                <a:ln>
                  <a:noFill/>
                </a:ln>
                <a:solidFill>
                  <a:srgbClr val="FF79C6"/>
                </a:solidFill>
                <a:effectLst/>
                <a:latin typeface="Arial Unicode MS"/>
                <a:ea typeface="JetBrains Mono"/>
              </a:rPr>
              <a:t>for </a:t>
            </a:r>
            <a:r>
              <a:rPr kumimoji="0" lang="en-US" altLang="en-US" sz="1000" b="0" i="0" u="none" strike="noStrike" cap="none" normalizeH="0" baseline="0" dirty="0" err="1">
                <a:ln>
                  <a:noFill/>
                </a:ln>
                <a:solidFill>
                  <a:srgbClr val="F8F8F2"/>
                </a:solidFill>
                <a:effectLst/>
                <a:latin typeface="Arial Unicode MS"/>
                <a:ea typeface="JetBrains Mono"/>
              </a:rPr>
              <a:t>i</a:t>
            </a:r>
            <a:r>
              <a:rPr kumimoji="0" lang="en-US" altLang="en-US" sz="1000" b="0" i="0" u="none" strike="noStrike" cap="none" normalizeH="0" baseline="0" dirty="0">
                <a:ln>
                  <a:noFill/>
                </a:ln>
                <a:solidFill>
                  <a:srgbClr val="F8F8F2"/>
                </a:solidFill>
                <a:effectLst/>
                <a:latin typeface="Arial Unicode MS"/>
                <a:ea typeface="JetBrains Mono"/>
              </a:rPr>
              <a:t> </a:t>
            </a:r>
            <a:r>
              <a:rPr kumimoji="0" lang="en-US" altLang="en-US" sz="1000" b="0" i="0" u="none" strike="noStrike" cap="none" normalizeH="0" baseline="0" dirty="0">
                <a:ln>
                  <a:noFill/>
                </a:ln>
                <a:solidFill>
                  <a:srgbClr val="FF79C6"/>
                </a:solidFill>
                <a:effectLst/>
                <a:latin typeface="Arial Unicode MS"/>
                <a:ea typeface="JetBrains Mono"/>
              </a:rPr>
              <a:t>in </a:t>
            </a:r>
            <a:r>
              <a:rPr kumimoji="0" lang="en-US" altLang="en-US" sz="1000" b="0" i="0" u="none" strike="noStrike" cap="none" normalizeH="0" baseline="0" dirty="0">
                <a:ln>
                  <a:noFill/>
                </a:ln>
                <a:solidFill>
                  <a:srgbClr val="BD93F9"/>
                </a:solidFill>
                <a:effectLst/>
                <a:latin typeface="Arial Unicode MS"/>
                <a:ea typeface="JetBrains Mono"/>
              </a:rPr>
              <a:t>range</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err="1">
                <a:ln>
                  <a:noFill/>
                </a:ln>
                <a:solidFill>
                  <a:srgbClr val="BD93F9"/>
                </a:solidFill>
                <a:effectLst/>
                <a:latin typeface="Arial Unicode MS"/>
                <a:ea typeface="JetBrains Mono"/>
              </a:rPr>
              <a:t>len</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F8F8F2"/>
                </a:solidFill>
                <a:effectLst/>
                <a:latin typeface="Arial Unicode MS"/>
                <a:ea typeface="JetBrains Mono"/>
              </a:rPr>
              <a:t>population</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F998CC"/>
                </a:solidFill>
                <a:effectLst/>
                <a:latin typeface="Arial Unicode MS"/>
                <a:ea typeface="JetBrains Mono"/>
              </a:rPr>
              <a:t>:</a:t>
            </a:r>
            <a:br>
              <a:rPr kumimoji="0" lang="en-US" altLang="en-US" sz="1000" b="0" i="0" u="none" strike="noStrike" cap="none" normalizeH="0" baseline="0" dirty="0">
                <a:ln>
                  <a:noFill/>
                </a:ln>
                <a:solidFill>
                  <a:srgbClr val="F998CC"/>
                </a:solidFill>
                <a:effectLst/>
                <a:latin typeface="Arial Unicode MS"/>
                <a:ea typeface="JetBrains Mono"/>
              </a:rPr>
            </a:br>
            <a:r>
              <a:rPr kumimoji="0" lang="en-US" altLang="en-US" sz="1000" b="0" i="0" u="none" strike="noStrike" cap="none" normalizeH="0" baseline="0" dirty="0">
                <a:ln>
                  <a:noFill/>
                </a:ln>
                <a:solidFill>
                  <a:srgbClr val="F998CC"/>
                </a:solidFill>
                <a:effectLst/>
                <a:latin typeface="Arial Unicode MS"/>
                <a:ea typeface="JetBrains Mono"/>
              </a:rPr>
              <a:t>        </a:t>
            </a:r>
            <a:r>
              <a:rPr kumimoji="0" lang="en-US" altLang="en-US" sz="1000" b="0" i="0" u="none" strike="noStrike" cap="none" normalizeH="0" baseline="0" dirty="0">
                <a:ln>
                  <a:noFill/>
                </a:ln>
                <a:solidFill>
                  <a:srgbClr val="FF79C6"/>
                </a:solidFill>
                <a:effectLst/>
                <a:latin typeface="Arial Unicode MS"/>
                <a:ea typeface="JetBrains Mono"/>
              </a:rPr>
              <a:t>if </a:t>
            </a:r>
            <a:r>
              <a:rPr kumimoji="0" lang="en-US" altLang="en-US" sz="1000" b="0" i="0" u="none" strike="noStrike" cap="none" normalizeH="0" baseline="0" dirty="0">
                <a:ln>
                  <a:noFill/>
                </a:ln>
                <a:solidFill>
                  <a:srgbClr val="F8F8F2"/>
                </a:solidFill>
                <a:effectLst/>
                <a:latin typeface="Arial Unicode MS"/>
                <a:ea typeface="JetBrains Mono"/>
              </a:rPr>
              <a:t>region</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err="1">
                <a:ln>
                  <a:noFill/>
                </a:ln>
                <a:solidFill>
                  <a:srgbClr val="F8F8F2"/>
                </a:solidFill>
                <a:effectLst/>
                <a:latin typeface="Arial Unicode MS"/>
                <a:ea typeface="JetBrains Mono"/>
              </a:rPr>
              <a:t>i</a:t>
            </a:r>
            <a:r>
              <a:rPr kumimoji="0" lang="en-US" altLang="en-US" sz="1000" b="1" i="0" u="none" strike="noStrike" cap="none" normalizeH="0" baseline="0" dirty="0">
                <a:ln>
                  <a:noFill/>
                </a:ln>
                <a:solidFill>
                  <a:srgbClr val="BD93F9"/>
                </a:solidFill>
                <a:effectLst/>
                <a:latin typeface="Arial Unicode MS"/>
                <a:ea typeface="JetBrains Mono"/>
              </a:rPr>
              <a:t>] </a:t>
            </a:r>
            <a:r>
              <a:rPr kumimoji="0" lang="en-US" altLang="en-US" sz="1000" b="0" i="0" u="none" strike="noStrike" cap="none" normalizeH="0" baseline="0" dirty="0">
                <a:ln>
                  <a:noFill/>
                </a:ln>
                <a:solidFill>
                  <a:srgbClr val="F998CC"/>
                </a:solidFill>
                <a:effectLst/>
                <a:latin typeface="Arial Unicode MS"/>
                <a:ea typeface="JetBrains Mono"/>
              </a:rPr>
              <a:t>== </a:t>
            </a:r>
            <a:r>
              <a:rPr kumimoji="0" lang="en-US" altLang="en-US" sz="1000" b="0" i="0" u="none" strike="noStrike" cap="none" normalizeH="0" baseline="0" dirty="0">
                <a:ln>
                  <a:noFill/>
                </a:ln>
                <a:solidFill>
                  <a:srgbClr val="F8F8F2"/>
                </a:solidFill>
                <a:effectLst/>
                <a:latin typeface="Arial Unicode MS"/>
                <a:ea typeface="JetBrains Mono"/>
              </a:rPr>
              <a:t>key</a:t>
            </a:r>
            <a:r>
              <a:rPr kumimoji="0" lang="en-US" altLang="en-US" sz="1000" b="0" i="0" u="none" strike="noStrike" cap="none" normalizeH="0" baseline="0" dirty="0">
                <a:ln>
                  <a:noFill/>
                </a:ln>
                <a:solidFill>
                  <a:srgbClr val="F998CC"/>
                </a:solidFill>
                <a:effectLst/>
                <a:latin typeface="Arial Unicode MS"/>
                <a:ea typeface="JetBrains Mono"/>
              </a:rPr>
              <a:t>:</a:t>
            </a:r>
            <a:br>
              <a:rPr kumimoji="0" lang="en-US" altLang="en-US" sz="1000" b="0" i="0" u="none" strike="noStrike" cap="none" normalizeH="0" baseline="0" dirty="0">
                <a:ln>
                  <a:noFill/>
                </a:ln>
                <a:solidFill>
                  <a:srgbClr val="F998CC"/>
                </a:solidFill>
                <a:effectLst/>
                <a:latin typeface="Arial Unicode MS"/>
                <a:ea typeface="JetBrains Mono"/>
              </a:rPr>
            </a:br>
            <a:r>
              <a:rPr kumimoji="0" lang="en-US" altLang="en-US" sz="1000" b="0" i="0" u="none" strike="noStrike" cap="none" normalizeH="0" baseline="0" dirty="0">
                <a:ln>
                  <a:noFill/>
                </a:ln>
                <a:solidFill>
                  <a:srgbClr val="F998CC"/>
                </a:solidFill>
                <a:effectLst/>
                <a:latin typeface="Arial Unicode MS"/>
                <a:ea typeface="JetBrains Mono"/>
              </a:rPr>
              <a:t>            </a:t>
            </a:r>
            <a:r>
              <a:rPr kumimoji="0" lang="en-US" altLang="en-US" sz="1000" b="0" i="0" u="none" strike="noStrike" cap="none" normalizeH="0" baseline="0" dirty="0" err="1">
                <a:ln>
                  <a:noFill/>
                </a:ln>
                <a:solidFill>
                  <a:srgbClr val="F8F8F2"/>
                </a:solidFill>
                <a:effectLst/>
                <a:latin typeface="Arial Unicode MS"/>
                <a:ea typeface="JetBrains Mono"/>
              </a:rPr>
              <a:t>temp_value.</a:t>
            </a:r>
            <a:r>
              <a:rPr kumimoji="0" lang="en-US" altLang="en-US" sz="1000" b="0" i="0" u="none" strike="noStrike" cap="none" normalizeH="0" baseline="0" dirty="0" err="1">
                <a:ln>
                  <a:noFill/>
                </a:ln>
                <a:solidFill>
                  <a:srgbClr val="50FA7B"/>
                </a:solidFill>
                <a:effectLst/>
                <a:latin typeface="Arial Unicode MS"/>
                <a:ea typeface="JetBrains Mono"/>
              </a:rPr>
              <a:t>append</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F8F8F2"/>
                </a:solidFill>
                <a:effectLst/>
                <a:latin typeface="Arial Unicode MS"/>
                <a:ea typeface="JetBrains Mono"/>
              </a:rPr>
              <a:t>population</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err="1">
                <a:ln>
                  <a:noFill/>
                </a:ln>
                <a:solidFill>
                  <a:srgbClr val="F8F8F2"/>
                </a:solidFill>
                <a:effectLst/>
                <a:latin typeface="Arial Unicode MS"/>
                <a:ea typeface="JetBrains Mono"/>
              </a:rPr>
              <a:t>i</a:t>
            </a:r>
            <a:r>
              <a:rPr kumimoji="0" lang="en-US" altLang="en-US" sz="1000" b="1" i="0" u="none" strike="noStrike" cap="none" normalizeH="0" baseline="0" dirty="0">
                <a:ln>
                  <a:noFill/>
                </a:ln>
                <a:solidFill>
                  <a:srgbClr val="BD93F9"/>
                </a:solidFill>
                <a:effectLst/>
                <a:latin typeface="Arial Unicode MS"/>
                <a:ea typeface="JetBrains Mono"/>
              </a:rPr>
              <a:t>])</a:t>
            </a:r>
            <a:br>
              <a:rPr kumimoji="0" lang="en-US" altLang="en-US" sz="1000" b="1" i="0" u="none" strike="noStrike" cap="none" normalizeH="0" baseline="0" dirty="0">
                <a:ln>
                  <a:noFill/>
                </a:ln>
                <a:solidFill>
                  <a:srgbClr val="BD93F9"/>
                </a:solidFill>
                <a:effectLst/>
                <a:latin typeface="Arial Unicode MS"/>
                <a:ea typeface="JetBrains Mono"/>
              </a:rPr>
            </a:br>
            <a:r>
              <a:rPr kumimoji="0" lang="en-US" altLang="en-US" sz="1000" b="1" i="0" u="none" strike="noStrike" cap="none" normalizeH="0" baseline="0" dirty="0">
                <a:ln>
                  <a:noFill/>
                </a:ln>
                <a:solidFill>
                  <a:srgbClr val="BD93F9"/>
                </a:solidFill>
                <a:effectLst/>
                <a:latin typeface="Arial Unicode MS"/>
                <a:ea typeface="JetBrains Mono"/>
              </a:rPr>
              <a:t>    </a:t>
            </a:r>
            <a:r>
              <a:rPr kumimoji="0" lang="en-US" altLang="en-US" sz="1000" b="0" i="0" u="none" strike="noStrike" cap="none" normalizeH="0" baseline="0" dirty="0">
                <a:ln>
                  <a:noFill/>
                </a:ln>
                <a:solidFill>
                  <a:srgbClr val="F8F8F2"/>
                </a:solidFill>
                <a:effectLst/>
                <a:latin typeface="Arial Unicode MS"/>
                <a:ea typeface="JetBrains Mono"/>
              </a:rPr>
              <a:t>town_dict_1</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a:ln>
                  <a:noFill/>
                </a:ln>
                <a:solidFill>
                  <a:srgbClr val="F8F8F2"/>
                </a:solidFill>
                <a:effectLst/>
                <a:latin typeface="Arial Unicode MS"/>
                <a:ea typeface="JetBrains Mono"/>
              </a:rPr>
              <a:t>key</a:t>
            </a:r>
            <a:r>
              <a:rPr kumimoji="0" lang="en-US" altLang="en-US" sz="1000" b="1" i="0" u="none" strike="noStrike" cap="none" normalizeH="0" baseline="0" dirty="0">
                <a:ln>
                  <a:noFill/>
                </a:ln>
                <a:solidFill>
                  <a:srgbClr val="BD93F9"/>
                </a:solidFill>
                <a:effectLst/>
                <a:latin typeface="Arial Unicode MS"/>
                <a:ea typeface="JetBrains Mono"/>
              </a:rPr>
              <a:t>] </a:t>
            </a:r>
            <a:r>
              <a:rPr kumimoji="0" lang="en-US" altLang="en-US" sz="1000" b="0" i="0" u="none" strike="noStrike" cap="none" normalizeH="0" baseline="0" dirty="0">
                <a:ln>
                  <a:noFill/>
                </a:ln>
                <a:solidFill>
                  <a:srgbClr val="F998CC"/>
                </a:solidFill>
                <a:effectLst/>
                <a:latin typeface="Arial Unicode MS"/>
                <a:ea typeface="JetBrains Mono"/>
              </a:rPr>
              <a:t>= </a:t>
            </a:r>
            <a:r>
              <a:rPr kumimoji="0" lang="en-US" altLang="en-US" sz="1000" b="0" i="0" u="none" strike="noStrike" cap="none" normalizeH="0" baseline="0" dirty="0">
                <a:ln>
                  <a:noFill/>
                </a:ln>
                <a:solidFill>
                  <a:srgbClr val="BD93F9"/>
                </a:solidFill>
                <a:effectLst/>
                <a:latin typeface="Arial Unicode MS"/>
                <a:ea typeface="JetBrains Mono"/>
              </a:rPr>
              <a:t>sum</a:t>
            </a:r>
            <a:r>
              <a:rPr kumimoji="0" lang="en-US" altLang="en-US" sz="1000" b="1" i="0" u="none" strike="noStrike" cap="none" normalizeH="0" baseline="0" dirty="0">
                <a:ln>
                  <a:noFill/>
                </a:ln>
                <a:solidFill>
                  <a:srgbClr val="BD93F9"/>
                </a:solidFill>
                <a:effectLst/>
                <a:latin typeface="Arial Unicode MS"/>
                <a:ea typeface="JetBrains Mono"/>
              </a:rPr>
              <a:t>(</a:t>
            </a:r>
            <a:r>
              <a:rPr kumimoji="0" lang="en-US" altLang="en-US" sz="1000" b="0" i="0" u="none" strike="noStrike" cap="none" normalizeH="0" baseline="0" dirty="0" err="1">
                <a:ln>
                  <a:noFill/>
                </a:ln>
                <a:solidFill>
                  <a:srgbClr val="F8F8F2"/>
                </a:solidFill>
                <a:effectLst/>
                <a:latin typeface="Arial Unicode MS"/>
                <a:ea typeface="JetBrains Mono"/>
              </a:rPr>
              <a:t>temp_value</a:t>
            </a:r>
            <a:r>
              <a:rPr kumimoji="0" lang="en-US" altLang="en-US" sz="1000" b="1" i="0" u="none" strike="noStrike" cap="none" normalizeH="0" baseline="0" dirty="0">
                <a:ln>
                  <a:noFill/>
                </a:ln>
                <a:solidFill>
                  <a:srgbClr val="BD93F9"/>
                </a:solidFill>
                <a:effectLst/>
                <a:latin typeface="Arial Unicode MS"/>
                <a:ea typeface="JetBrains Mono"/>
              </a:rPr>
              <a:t>)</a:t>
            </a:r>
            <a:br>
              <a:rPr kumimoji="0" lang="en-US" altLang="en-US" sz="1000" b="1" i="0" u="none" strike="noStrike" cap="none" normalizeH="0" baseline="0" dirty="0">
                <a:ln>
                  <a:noFill/>
                </a:ln>
                <a:solidFill>
                  <a:srgbClr val="BD93F9"/>
                </a:solidFill>
                <a:effectLst/>
                <a:latin typeface="Arial Unicode MS"/>
                <a:ea typeface="JetBrains Mono"/>
              </a:rPr>
            </a:br>
            <a:r>
              <a:rPr kumimoji="0" lang="en-US" altLang="en-US" sz="1000" b="1" i="0" u="none" strike="noStrike" cap="none" normalizeH="0" baseline="0" dirty="0">
                <a:ln>
                  <a:noFill/>
                </a:ln>
                <a:solidFill>
                  <a:srgbClr val="BD93F9"/>
                </a:solidFill>
                <a:effectLst/>
                <a:latin typeface="Arial Unicode MS"/>
                <a:ea typeface="JetBrains Mono"/>
              </a:rPr>
              <a:t>    </a:t>
            </a:r>
            <a:r>
              <a:rPr kumimoji="0" lang="en-US" altLang="en-US" sz="1000" b="0" i="0" u="none" strike="noStrike" cap="none" normalizeH="0" baseline="0" dirty="0" err="1">
                <a:ln>
                  <a:noFill/>
                </a:ln>
                <a:solidFill>
                  <a:srgbClr val="F8F8F2"/>
                </a:solidFill>
                <a:effectLst/>
                <a:latin typeface="Arial Unicode MS"/>
                <a:ea typeface="JetBrains Mono"/>
              </a:rPr>
              <a:t>temp_value</a:t>
            </a:r>
            <a:r>
              <a:rPr kumimoji="0" lang="en-US" altLang="en-US" sz="1000" b="0" i="0" u="none" strike="noStrike" cap="none" normalizeH="0" baseline="0" dirty="0">
                <a:ln>
                  <a:noFill/>
                </a:ln>
                <a:solidFill>
                  <a:srgbClr val="F8F8F2"/>
                </a:solidFill>
                <a:effectLst/>
                <a:latin typeface="Arial Unicode MS"/>
                <a:ea typeface="JetBrains Mono"/>
              </a:rPr>
              <a:t> </a:t>
            </a:r>
            <a:r>
              <a:rPr kumimoji="0" lang="en-US" altLang="en-US" sz="1000" b="0" i="0" u="none" strike="noStrike" cap="none" normalizeH="0" baseline="0" dirty="0">
                <a:ln>
                  <a:noFill/>
                </a:ln>
                <a:solidFill>
                  <a:srgbClr val="F998CC"/>
                </a:solidFill>
                <a:effectLst/>
                <a:latin typeface="Arial Unicode MS"/>
                <a:ea typeface="JetBrains Mono"/>
              </a:rPr>
              <a:t>= </a:t>
            </a:r>
            <a:r>
              <a:rPr kumimoji="0" lang="en-US" altLang="en-US" sz="1000" b="1" i="0" u="none" strike="noStrike" cap="none" normalizeH="0" baseline="0" dirty="0">
                <a:ln>
                  <a:noFill/>
                </a:ln>
                <a:solidFill>
                  <a:srgbClr val="BD93F9"/>
                </a:solidFill>
                <a:effectLst/>
                <a:latin typeface="Arial Unicode MS"/>
                <a:ea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TextBox 10">
            <a:extLst>
              <a:ext uri="{FF2B5EF4-FFF2-40B4-BE49-F238E27FC236}">
                <a16:creationId xmlns:a16="http://schemas.microsoft.com/office/drawing/2014/main" id="{994F08BD-03FA-4CA1-BD77-86C7EBAFE977}"/>
              </a:ext>
            </a:extLst>
          </p:cNvPr>
          <p:cNvGraphicFramePr/>
          <p:nvPr>
            <p:extLst>
              <p:ext uri="{D42A27DB-BD31-4B8C-83A1-F6EECF244321}">
                <p14:modId xmlns:p14="http://schemas.microsoft.com/office/powerpoint/2010/main" val="3841690296"/>
              </p:ext>
            </p:extLst>
          </p:nvPr>
        </p:nvGraphicFramePr>
        <p:xfrm>
          <a:off x="176645" y="961914"/>
          <a:ext cx="6230678" cy="4934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10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1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050DD-A17C-4ACC-8D9A-E50765FE4C07}"/>
              </a:ext>
            </a:extLst>
          </p:cNvPr>
          <p:cNvSpPr>
            <a:spLocks noGrp="1"/>
          </p:cNvSpPr>
          <p:nvPr>
            <p:ph type="title"/>
          </p:nvPr>
        </p:nvSpPr>
        <p:spPr>
          <a:xfrm>
            <a:off x="1371600" y="171250"/>
            <a:ext cx="10241280" cy="643672"/>
          </a:xfrm>
        </p:spPr>
        <p:txBody>
          <a:bodyPr>
            <a:normAutofit fontScale="90000"/>
          </a:bodyPr>
          <a:lstStyle/>
          <a:p>
            <a:r>
              <a:rPr lang="en-US" dirty="0"/>
              <a:t>Dictionary of dataset(s) used</a:t>
            </a:r>
          </a:p>
        </p:txBody>
      </p:sp>
      <p:graphicFrame>
        <p:nvGraphicFramePr>
          <p:cNvPr id="4" name="Table 4">
            <a:extLst>
              <a:ext uri="{FF2B5EF4-FFF2-40B4-BE49-F238E27FC236}">
                <a16:creationId xmlns:a16="http://schemas.microsoft.com/office/drawing/2014/main" id="{D05AEFBD-228E-4418-A6DF-F78CF298C920}"/>
              </a:ext>
            </a:extLst>
          </p:cNvPr>
          <p:cNvGraphicFramePr>
            <a:graphicFrameLocks noGrp="1"/>
          </p:cNvGraphicFramePr>
          <p:nvPr>
            <p:ph idx="1"/>
            <p:extLst>
              <p:ext uri="{D42A27DB-BD31-4B8C-83A1-F6EECF244321}">
                <p14:modId xmlns:p14="http://schemas.microsoft.com/office/powerpoint/2010/main" val="1748896996"/>
              </p:ext>
            </p:extLst>
          </p:nvPr>
        </p:nvGraphicFramePr>
        <p:xfrm>
          <a:off x="1371282" y="1114341"/>
          <a:ext cx="10241280" cy="4723854"/>
        </p:xfrm>
        <a:graphic>
          <a:graphicData uri="http://schemas.openxmlformats.org/drawingml/2006/table">
            <a:tbl>
              <a:tblPr firstRow="1" bandRow="1">
                <a:tableStyleId>{5C22544A-7EE6-4342-B048-85BDC9FD1C3A}</a:tableStyleId>
              </a:tblPr>
              <a:tblGrid>
                <a:gridCol w="5120640">
                  <a:extLst>
                    <a:ext uri="{9D8B030D-6E8A-4147-A177-3AD203B41FA5}">
                      <a16:colId xmlns:a16="http://schemas.microsoft.com/office/drawing/2014/main" val="3854766311"/>
                    </a:ext>
                  </a:extLst>
                </a:gridCol>
                <a:gridCol w="5120640">
                  <a:extLst>
                    <a:ext uri="{9D8B030D-6E8A-4147-A177-3AD203B41FA5}">
                      <a16:colId xmlns:a16="http://schemas.microsoft.com/office/drawing/2014/main" val="1483771598"/>
                    </a:ext>
                  </a:extLst>
                </a:gridCol>
              </a:tblGrid>
              <a:tr h="320699">
                <a:tc>
                  <a:txBody>
                    <a:bodyPr/>
                    <a:lstStyle/>
                    <a:p>
                      <a:pPr marL="0" marR="0">
                        <a:lnSpc>
                          <a:spcPct val="107000"/>
                        </a:lnSpc>
                        <a:spcBef>
                          <a:spcPts val="0"/>
                        </a:spcBef>
                        <a:spcAft>
                          <a:spcPts val="1200"/>
                        </a:spcAft>
                      </a:pPr>
                      <a:r>
                        <a:rPr lang="en-SG" sz="1200" b="1" dirty="0">
                          <a:solidFill>
                            <a:srgbClr val="24292F"/>
                          </a:solidFill>
                          <a:effectLst/>
                          <a:latin typeface="Segoe UI" panose="020B0502040204020203" pitchFamily="34" charset="0"/>
                          <a:ea typeface="Calibri" panose="020F0502020204030204" pitchFamily="34" charset="0"/>
                          <a:cs typeface="Times New Roman" panose="02020603050405020304" pitchFamily="18" charset="0"/>
                        </a:rPr>
                        <a:t>Dataset Source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23825" marR="123825" marT="57150" marB="57150" anchor="ctr">
                    <a:solidFill>
                      <a:schemeClr val="bg2">
                        <a:lumMod val="90000"/>
                      </a:schemeClr>
                    </a:solidFill>
                  </a:tcPr>
                </a:tc>
                <a:tc>
                  <a:txBody>
                    <a:bodyPr/>
                    <a:lstStyle/>
                    <a:p>
                      <a:pPr marL="0" marR="0">
                        <a:lnSpc>
                          <a:spcPct val="107000"/>
                        </a:lnSpc>
                        <a:spcBef>
                          <a:spcPts val="0"/>
                        </a:spcBef>
                        <a:spcAft>
                          <a:spcPts val="1200"/>
                        </a:spcAft>
                      </a:pPr>
                      <a:r>
                        <a:rPr lang="en-SG" sz="1200" b="1"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Variable Names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23825" marR="123825" marT="57150" marB="57150" anchor="ctr">
                    <a:solidFill>
                      <a:schemeClr val="bg2">
                        <a:lumMod val="90000"/>
                      </a:schemeClr>
                    </a:solidFill>
                  </a:tcPr>
                </a:tc>
                <a:extLst>
                  <a:ext uri="{0D108BD9-81ED-4DB2-BD59-A6C34878D82A}">
                    <a16:rowId xmlns:a16="http://schemas.microsoft.com/office/drawing/2014/main" val="1160360747"/>
                  </a:ext>
                </a:extLst>
              </a:tr>
              <a:tr h="320699">
                <a:tc>
                  <a:txBody>
                    <a:bodyPr/>
                    <a:lstStyle/>
                    <a:p>
                      <a:pPr marL="0" marR="0">
                        <a:lnSpc>
                          <a:spcPct val="107000"/>
                        </a:lnSpc>
                        <a:spcBef>
                          <a:spcPts val="0"/>
                        </a:spcBef>
                        <a:spcAft>
                          <a:spcPts val="1200"/>
                        </a:spcAft>
                      </a:pPr>
                      <a:r>
                        <a:rPr lang="en-US" sz="1200" dirty="0">
                          <a:solidFill>
                            <a:srgbClr val="24292F"/>
                          </a:solidFill>
                          <a:effectLst/>
                          <a:latin typeface="Segoe UI" panose="020B0502040204020203" pitchFamily="34" charset="0"/>
                          <a:ea typeface="Times New Roman" panose="02020603050405020304" pitchFamily="18" charset="0"/>
                          <a:cs typeface="Segoe UI" panose="020B0502040204020203" pitchFamily="34" charset="0"/>
                        </a:rPr>
                        <a:t>(1) Price Range of HDB Flats Offered/price-range-of-hdb-flats-offered.csv</a:t>
                      </a:r>
                      <a:endParaRPr lang="en-US" sz="1100" dirty="0">
                        <a:effectLst/>
                        <a:latin typeface="Segoe UI" panose="020B0502040204020203" pitchFamily="34" charset="0"/>
                        <a:ea typeface="Calibri" panose="020F0502020204030204" pitchFamily="34" charset="0"/>
                        <a:cs typeface="Segoe UI" panose="020B0502040204020203" pitchFamily="34" charset="0"/>
                      </a:endParaRPr>
                    </a:p>
                  </a:txBody>
                  <a:tcPr marL="123825" marR="123825" marT="57150" marB="57150" anchor="ctr"/>
                </a:tc>
                <a:tc>
                  <a:txBody>
                    <a:bodyPr/>
                    <a:lstStyle/>
                    <a:p>
                      <a:pPr marL="171450" marR="0" indent="-171450">
                        <a:lnSpc>
                          <a:spcPct val="107000"/>
                        </a:lnSpc>
                        <a:spcBef>
                          <a:spcPts val="0"/>
                        </a:spcBef>
                        <a:spcAft>
                          <a:spcPts val="1200"/>
                        </a:spcAft>
                        <a:buFont typeface="Arial" panose="020B0604020202020204" pitchFamily="34" charset="0"/>
                        <a:buChar char="•"/>
                      </a:pPr>
                      <a:r>
                        <a:rPr lang="en-SG" sz="11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financial_year</a:t>
                      </a:r>
                      <a:endParaRPr lang="en-SG" sz="11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171450" marR="0" indent="-171450">
                        <a:lnSpc>
                          <a:spcPct val="107000"/>
                        </a:lnSpc>
                        <a:spcBef>
                          <a:spcPts val="0"/>
                        </a:spcBef>
                        <a:spcAft>
                          <a:spcPts val="1200"/>
                        </a:spcAft>
                        <a:buFont typeface="Arial" panose="020B0604020202020204" pitchFamily="34" charset="0"/>
                        <a:buChar char="•"/>
                      </a:pPr>
                      <a:r>
                        <a:rPr lang="en-SG" sz="11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town</a:t>
                      </a:r>
                    </a:p>
                    <a:p>
                      <a:pPr marL="171450" marR="0" indent="-171450">
                        <a:lnSpc>
                          <a:spcPct val="107000"/>
                        </a:lnSpc>
                        <a:spcBef>
                          <a:spcPts val="0"/>
                        </a:spcBef>
                        <a:spcAft>
                          <a:spcPts val="1200"/>
                        </a:spcAft>
                        <a:buFont typeface="Arial" panose="020B0604020202020204" pitchFamily="34" charset="0"/>
                        <a:buChar char="•"/>
                      </a:pPr>
                      <a:r>
                        <a:rPr lang="en-SG" sz="11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room_type</a:t>
                      </a:r>
                      <a:endParaRPr lang="en-SG" sz="11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171450" marR="0" indent="-171450">
                        <a:lnSpc>
                          <a:spcPct val="107000"/>
                        </a:lnSpc>
                        <a:spcBef>
                          <a:spcPts val="0"/>
                        </a:spcBef>
                        <a:spcAft>
                          <a:spcPts val="1200"/>
                        </a:spcAft>
                        <a:buFont typeface="Arial" panose="020B0604020202020204" pitchFamily="34" charset="0"/>
                        <a:buChar char="•"/>
                      </a:pPr>
                      <a:r>
                        <a:rPr lang="en-SG" sz="11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min_selling_price</a:t>
                      </a:r>
                      <a:endParaRPr lang="en-SG" sz="11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171450" marR="0" indent="-171450">
                        <a:lnSpc>
                          <a:spcPct val="107000"/>
                        </a:lnSpc>
                        <a:spcBef>
                          <a:spcPts val="0"/>
                        </a:spcBef>
                        <a:spcAft>
                          <a:spcPts val="1200"/>
                        </a:spcAft>
                        <a:buFont typeface="Arial" panose="020B0604020202020204" pitchFamily="34" charset="0"/>
                        <a:buChar char="•"/>
                      </a:pPr>
                      <a:r>
                        <a:rPr lang="en-SG" sz="11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max_selling_price</a:t>
                      </a:r>
                      <a:endParaRPr lang="en-SG" sz="11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123825" marR="123825" marT="57150" marB="57150" anchor="ctr"/>
                </a:tc>
                <a:extLst>
                  <a:ext uri="{0D108BD9-81ED-4DB2-BD59-A6C34878D82A}">
                    <a16:rowId xmlns:a16="http://schemas.microsoft.com/office/drawing/2014/main" val="1813483670"/>
                  </a:ext>
                </a:extLst>
              </a:tr>
              <a:tr h="320699">
                <a:tc>
                  <a:txBody>
                    <a:bodyPr/>
                    <a:lstStyle/>
                    <a:p>
                      <a:pPr marL="0" marR="0">
                        <a:lnSpc>
                          <a:spcPct val="107000"/>
                        </a:lnSpc>
                        <a:spcBef>
                          <a:spcPts val="0"/>
                        </a:spcBef>
                        <a:spcAft>
                          <a:spcPts val="1200"/>
                        </a:spcAft>
                      </a:pPr>
                      <a:r>
                        <a:rPr lang="en-US" sz="1200" dirty="0">
                          <a:effectLst/>
                          <a:latin typeface="Segoe UI" panose="020B0502040204020203" pitchFamily="34" charset="0"/>
                          <a:ea typeface="Calibri" panose="020F0502020204030204" pitchFamily="34" charset="0"/>
                          <a:cs typeface="Segoe UI" panose="020B0502040204020203" pitchFamily="34" charset="0"/>
                        </a:rPr>
                        <a:t>(2) Bookings for New Flats/bookings-for-new-flats.csv</a:t>
                      </a:r>
                    </a:p>
                  </a:txBody>
                  <a:tcPr marL="123825" marR="123825" marT="57150" marB="57150" anchor="ctr"/>
                </a:tc>
                <a:tc>
                  <a:txBody>
                    <a:bodyPr/>
                    <a:lstStyle/>
                    <a:p>
                      <a:pPr marL="171450" marR="0" indent="-171450">
                        <a:lnSpc>
                          <a:spcPct val="107000"/>
                        </a:lnSpc>
                        <a:spcBef>
                          <a:spcPts val="0"/>
                        </a:spcBef>
                        <a:spcAft>
                          <a:spcPts val="1200"/>
                        </a:spcAft>
                        <a:buFont typeface="Arial" panose="020B0604020202020204" pitchFamily="34" charset="0"/>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financial_year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1200"/>
                        </a:spcAft>
                        <a:buFont typeface="Arial" panose="020B0604020202020204" pitchFamily="34" charset="0"/>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no_of_units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23825" marR="123825" marT="57150" marB="57150" anchor="ctr"/>
                </a:tc>
                <a:extLst>
                  <a:ext uri="{0D108BD9-81ED-4DB2-BD59-A6C34878D82A}">
                    <a16:rowId xmlns:a16="http://schemas.microsoft.com/office/drawing/2014/main" val="719156893"/>
                  </a:ext>
                </a:extLst>
              </a:tr>
              <a:tr h="320699">
                <a:tc>
                  <a:txBody>
                    <a:bodyPr/>
                    <a:lstStyle/>
                    <a:p>
                      <a:pPr marL="0" marR="0">
                        <a:lnSpc>
                          <a:spcPct val="107000"/>
                        </a:lnSpc>
                        <a:spcBef>
                          <a:spcPts val="0"/>
                        </a:spcBef>
                        <a:spcAft>
                          <a:spcPts val="1200"/>
                        </a:spcAft>
                      </a:pPr>
                      <a:r>
                        <a:rPr lang="en-US" sz="1200" dirty="0">
                          <a:effectLst/>
                          <a:latin typeface="Segoe UI" panose="020B0502040204020203" pitchFamily="34" charset="0"/>
                          <a:ea typeface="Calibri" panose="020F0502020204030204" pitchFamily="34" charset="0"/>
                          <a:cs typeface="Segoe UI" panose="020B0502040204020203" pitchFamily="34" charset="0"/>
                        </a:rPr>
                        <a:t>(3) Flats Constructed/flats-constructed-by-housing-and-development-board-annual.csv</a:t>
                      </a:r>
                    </a:p>
                  </a:txBody>
                  <a:tcPr marL="123825" marR="123825" marT="57150" marB="57150" anchor="ctr"/>
                </a:tc>
                <a:tc>
                  <a:txBody>
                    <a:bodyPr/>
                    <a:lstStyle/>
                    <a:p>
                      <a:pPr marL="171450" marR="0" indent="-171450">
                        <a:lnSpc>
                          <a:spcPct val="107000"/>
                        </a:lnSpc>
                        <a:spcBef>
                          <a:spcPts val="0"/>
                        </a:spcBef>
                        <a:spcAft>
                          <a:spcPts val="1200"/>
                        </a:spcAft>
                        <a:buFont typeface="Arial" panose="020B0604020202020204" pitchFamily="34" charset="0"/>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year</a:t>
                      </a:r>
                    </a:p>
                    <a:p>
                      <a:pPr marL="171450" marR="0" indent="-171450">
                        <a:lnSpc>
                          <a:spcPct val="107000"/>
                        </a:lnSpc>
                        <a:spcBef>
                          <a:spcPts val="0"/>
                        </a:spcBef>
                        <a:spcAft>
                          <a:spcPts val="1200"/>
                        </a:spcAft>
                        <a:buFont typeface="Arial" panose="020B0604020202020204" pitchFamily="34" charset="0"/>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flats_constructed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23825" marR="123825" marT="57150" marB="57150" anchor="ctr"/>
                </a:tc>
                <a:extLst>
                  <a:ext uri="{0D108BD9-81ED-4DB2-BD59-A6C34878D82A}">
                    <a16:rowId xmlns:a16="http://schemas.microsoft.com/office/drawing/2014/main" val="486179835"/>
                  </a:ext>
                </a:extLst>
              </a:tr>
              <a:tr h="320699">
                <a:tc>
                  <a:txBody>
                    <a:bodyPr/>
                    <a:lstStyle/>
                    <a:p>
                      <a:pPr marL="0" marR="0">
                        <a:lnSpc>
                          <a:spcPct val="107000"/>
                        </a:lnSpc>
                        <a:spcBef>
                          <a:spcPts val="0"/>
                        </a:spcBef>
                        <a:spcAft>
                          <a:spcPts val="1200"/>
                        </a:spcAft>
                      </a:pPr>
                      <a:r>
                        <a:rPr lang="en-US" sz="12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(4) Estimated Singapore Resident Population in HDB Flats/estimated-resident-population-in-hdb-flats-by-town.csv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23825" marR="123825" marT="57150" marB="57150" anchor="ctr"/>
                </a:tc>
                <a:tc>
                  <a:txBody>
                    <a:bodyPr/>
                    <a:lstStyle/>
                    <a:p>
                      <a:pPr marL="171450" marR="0" indent="-171450">
                        <a:lnSpc>
                          <a:spcPct val="107000"/>
                        </a:lnSpc>
                        <a:spcBef>
                          <a:spcPts val="0"/>
                        </a:spcBef>
                        <a:spcAft>
                          <a:spcPts val="1200"/>
                        </a:spcAft>
                        <a:buFont typeface="Arial" panose="020B0604020202020204" pitchFamily="34" charset="0"/>
                        <a:buChar char="•"/>
                      </a:pPr>
                      <a:r>
                        <a:rPr lang="en-SG" sz="11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financial_year</a:t>
                      </a:r>
                      <a:endParaRPr lang="en-SG" sz="11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171450" marR="0" indent="-171450">
                        <a:lnSpc>
                          <a:spcPct val="107000"/>
                        </a:lnSpc>
                        <a:spcBef>
                          <a:spcPts val="0"/>
                        </a:spcBef>
                        <a:spcAft>
                          <a:spcPts val="1200"/>
                        </a:spcAft>
                        <a:buFont typeface="Arial" panose="020B0604020202020204" pitchFamily="34" charset="0"/>
                        <a:buChar char="•"/>
                      </a:pPr>
                      <a:r>
                        <a:rPr lang="en-SG" sz="11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region</a:t>
                      </a:r>
                    </a:p>
                    <a:p>
                      <a:pPr marL="171450" marR="0" indent="-171450">
                        <a:lnSpc>
                          <a:spcPct val="107000"/>
                        </a:lnSpc>
                        <a:spcBef>
                          <a:spcPts val="0"/>
                        </a:spcBef>
                        <a:spcAft>
                          <a:spcPts val="1200"/>
                        </a:spcAft>
                        <a:buFont typeface="Arial" panose="020B0604020202020204" pitchFamily="34" charset="0"/>
                        <a:buChar char="•"/>
                      </a:pPr>
                      <a:r>
                        <a:rPr lang="en-SG" sz="11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population</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23825" marR="123825" marT="57150" marB="57150" anchor="ctr"/>
                </a:tc>
                <a:extLst>
                  <a:ext uri="{0D108BD9-81ED-4DB2-BD59-A6C34878D82A}">
                    <a16:rowId xmlns:a16="http://schemas.microsoft.com/office/drawing/2014/main" val="127018136"/>
                  </a:ext>
                </a:extLst>
              </a:tr>
              <a:tr h="320699">
                <a:tc>
                  <a:txBody>
                    <a:bodyPr/>
                    <a:lstStyle/>
                    <a:p>
                      <a:pPr marL="0" marR="0">
                        <a:lnSpc>
                          <a:spcPct val="107000"/>
                        </a:lnSpc>
                        <a:spcBef>
                          <a:spcPts val="0"/>
                        </a:spcBef>
                        <a:spcAft>
                          <a:spcPts val="1200"/>
                        </a:spcAft>
                      </a:pPr>
                      <a:r>
                        <a:rPr lang="en-US" sz="1200" dirty="0">
                          <a:solidFill>
                            <a:srgbClr val="24292F"/>
                          </a:solidFill>
                          <a:effectLst/>
                          <a:latin typeface="Segoe UI" panose="020B0502040204020203" pitchFamily="34" charset="0"/>
                          <a:ea typeface="Times New Roman" panose="02020603050405020304" pitchFamily="18" charset="0"/>
                          <a:cs typeface="Segoe UI" panose="020B0502040204020203" pitchFamily="34" charset="0"/>
                        </a:rPr>
                        <a:t>(5) HDB Property Information/hdb-property-information.csv</a:t>
                      </a:r>
                      <a:endParaRPr lang="en-US" sz="1100" dirty="0">
                        <a:effectLst/>
                        <a:latin typeface="Segoe UI" panose="020B0502040204020203" pitchFamily="34" charset="0"/>
                        <a:ea typeface="Calibri" panose="020F0502020204030204" pitchFamily="34" charset="0"/>
                        <a:cs typeface="Segoe UI" panose="020B0502040204020203" pitchFamily="34" charset="0"/>
                      </a:endParaRPr>
                    </a:p>
                  </a:txBody>
                  <a:tcPr marL="123825" marR="123825" marT="57150" marB="57150" anchor="ctr"/>
                </a:tc>
                <a:tc>
                  <a:txBody>
                    <a:bodyPr/>
                    <a:lstStyle/>
                    <a:p>
                      <a:pPr marL="171450" marR="0" indent="-171450">
                        <a:lnSpc>
                          <a:spcPct val="107000"/>
                        </a:lnSpc>
                        <a:spcBef>
                          <a:spcPts val="0"/>
                        </a:spcBef>
                        <a:spcAft>
                          <a:spcPts val="1200"/>
                        </a:spcAft>
                        <a:buFont typeface="Arial" panose="020B0604020202020204" pitchFamily="34" charset="0"/>
                        <a:buChar char="•"/>
                      </a:pPr>
                      <a:r>
                        <a:rPr lang="en-US" sz="11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max_floor_lvl</a:t>
                      </a:r>
                      <a:endParaRPr lang="en-US" sz="11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171450" marR="0" indent="-171450">
                        <a:lnSpc>
                          <a:spcPct val="107000"/>
                        </a:lnSpc>
                        <a:spcBef>
                          <a:spcPts val="0"/>
                        </a:spcBef>
                        <a:spcAft>
                          <a:spcPts val="1200"/>
                        </a:spcAft>
                        <a:buFont typeface="Arial" panose="020B0604020202020204" pitchFamily="34" charset="0"/>
                        <a:buChar char="•"/>
                      </a:pPr>
                      <a:r>
                        <a:rPr lang="en-US" sz="1100" dirty="0" err="1">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year_completed</a:t>
                      </a:r>
                      <a:r>
                        <a:rPr lang="en-US" sz="1100" dirty="0">
                          <a:solidFill>
                            <a:srgbClr val="24292F"/>
                          </a:solidFill>
                          <a:effectLst/>
                          <a:latin typeface="Segoe UI" panose="020B0502040204020203" pitchFamily="34" charset="0"/>
                          <a:ea typeface="Times New Roman" panose="02020603050405020304" pitchFamily="18" charset="0"/>
                          <a:cs typeface="Times New Roman" panose="02020603050405020304" pitchFamily="18" charset="0"/>
                        </a:rPr>
                        <a:t> </a:t>
                      </a:r>
                    </a:p>
                  </a:txBody>
                  <a:tcPr marL="123825" marR="123825" marT="57150" marB="57150" anchor="ctr"/>
                </a:tc>
                <a:extLst>
                  <a:ext uri="{0D108BD9-81ED-4DB2-BD59-A6C34878D82A}">
                    <a16:rowId xmlns:a16="http://schemas.microsoft.com/office/drawing/2014/main" val="3289984838"/>
                  </a:ext>
                </a:extLst>
              </a:tr>
            </a:tbl>
          </a:graphicData>
        </a:graphic>
      </p:graphicFrame>
    </p:spTree>
    <p:extLst>
      <p:ext uri="{BB962C8B-B14F-4D97-AF65-F5344CB8AC3E}">
        <p14:creationId xmlns:p14="http://schemas.microsoft.com/office/powerpoint/2010/main" val="344227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ectangle 30">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76E808-C257-47FB-BC18-8C529B472D57}"/>
              </a:ext>
            </a:extLst>
          </p:cNvPr>
          <p:cNvSpPr>
            <a:spLocks noGrp="1"/>
          </p:cNvSpPr>
          <p:nvPr>
            <p:ph type="title"/>
          </p:nvPr>
        </p:nvSpPr>
        <p:spPr>
          <a:xfrm>
            <a:off x="457200" y="868280"/>
            <a:ext cx="3390645" cy="3363597"/>
          </a:xfrm>
        </p:spPr>
        <p:txBody>
          <a:bodyPr>
            <a:normAutofit/>
          </a:bodyPr>
          <a:lstStyle/>
          <a:p>
            <a:pPr algn="r"/>
            <a:r>
              <a:rPr lang="en-SG" sz="3200" dirty="0">
                <a:solidFill>
                  <a:schemeClr val="bg1"/>
                </a:solidFill>
              </a:rPr>
              <a:t>Objective of data analysis</a:t>
            </a:r>
          </a:p>
        </p:txBody>
      </p:sp>
      <p:graphicFrame>
        <p:nvGraphicFramePr>
          <p:cNvPr id="19" name="Content Placeholder 6">
            <a:extLst>
              <a:ext uri="{FF2B5EF4-FFF2-40B4-BE49-F238E27FC236}">
                <a16:creationId xmlns:a16="http://schemas.microsoft.com/office/drawing/2014/main" id="{2EDAE6BD-230D-410F-B940-6EFB65D83223}"/>
              </a:ext>
            </a:extLst>
          </p:cNvPr>
          <p:cNvGraphicFramePr>
            <a:graphicFrameLocks noGrp="1"/>
          </p:cNvGraphicFramePr>
          <p:nvPr>
            <p:ph idx="1"/>
            <p:extLst>
              <p:ext uri="{D42A27DB-BD31-4B8C-83A1-F6EECF244321}">
                <p14:modId xmlns:p14="http://schemas.microsoft.com/office/powerpoint/2010/main" val="2813751609"/>
              </p:ext>
            </p:extLst>
          </p:nvPr>
        </p:nvGraphicFramePr>
        <p:xfrm>
          <a:off x="4494653" y="654627"/>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399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9"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C4A7-152B-46A9-B72B-A139C008AEC9}"/>
              </a:ext>
            </a:extLst>
          </p:cNvPr>
          <p:cNvSpPr>
            <a:spLocks noGrp="1"/>
          </p:cNvSpPr>
          <p:nvPr>
            <p:ph type="title"/>
          </p:nvPr>
        </p:nvSpPr>
        <p:spPr>
          <a:xfrm>
            <a:off x="975359" y="345443"/>
            <a:ext cx="10241281" cy="519574"/>
          </a:xfrm>
        </p:spPr>
        <p:txBody>
          <a:bodyPr>
            <a:normAutofit/>
          </a:bodyPr>
          <a:lstStyle/>
          <a:p>
            <a:pPr algn="ctr"/>
            <a:r>
              <a:rPr lang="en-US" sz="2800" dirty="0"/>
              <a:t>Analysis on dataset(s)</a:t>
            </a:r>
          </a:p>
        </p:txBody>
      </p:sp>
      <p:pic>
        <p:nvPicPr>
          <p:cNvPr id="4" name="Picture 3">
            <a:extLst>
              <a:ext uri="{FF2B5EF4-FFF2-40B4-BE49-F238E27FC236}">
                <a16:creationId xmlns:a16="http://schemas.microsoft.com/office/drawing/2014/main" id="{CF04DFFC-34AC-4A98-8329-AAFF60A2CC13}"/>
              </a:ext>
            </a:extLst>
          </p:cNvPr>
          <p:cNvPicPr>
            <a:picLocks noChangeAspect="1"/>
          </p:cNvPicPr>
          <p:nvPr/>
        </p:nvPicPr>
        <p:blipFill>
          <a:blip r:embed="rId3"/>
          <a:stretch>
            <a:fillRect/>
          </a:stretch>
        </p:blipFill>
        <p:spPr>
          <a:xfrm>
            <a:off x="1506635" y="1010490"/>
            <a:ext cx="9178728" cy="5161710"/>
          </a:xfrm>
          <a:prstGeom prst="rect">
            <a:avLst/>
          </a:prstGeom>
        </p:spPr>
      </p:pic>
    </p:spTree>
    <p:extLst>
      <p:ext uri="{BB962C8B-B14F-4D97-AF65-F5344CB8AC3E}">
        <p14:creationId xmlns:p14="http://schemas.microsoft.com/office/powerpoint/2010/main" val="395102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331044" y="63487"/>
            <a:ext cx="7280685" cy="1249127"/>
          </a:xfrm>
        </p:spPr>
        <p:txBody>
          <a:bodyPr>
            <a:normAutofit/>
          </a:bodyPr>
          <a:lstStyle/>
          <a:p>
            <a:r>
              <a:rPr lang="en-SG" sz="4000" dirty="0"/>
              <a:t>Explanation of insights</a:t>
            </a:r>
          </a:p>
        </p:txBody>
      </p:sp>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331043" y="1376101"/>
            <a:ext cx="7488981" cy="5027391"/>
          </a:xfrm>
        </p:spPr>
        <p:txBody>
          <a:bodyPr>
            <a:noAutofit/>
          </a:bodyPr>
          <a:lstStyle/>
          <a:p>
            <a:pPr algn="just">
              <a:lnSpc>
                <a:spcPct val="110000"/>
              </a:lnSpc>
            </a:pPr>
            <a:r>
              <a:rPr lang="en-SG" sz="1600" dirty="0"/>
              <a:t>There is a </a:t>
            </a:r>
            <a:r>
              <a:rPr lang="en-SG" sz="1600" u="sng" dirty="0">
                <a:solidFill>
                  <a:schemeClr val="accent1">
                    <a:lumMod val="75000"/>
                  </a:schemeClr>
                </a:solidFill>
              </a:rPr>
              <a:t>direct correlation</a:t>
            </a:r>
            <a:r>
              <a:rPr lang="en-SG" sz="1600" dirty="0"/>
              <a:t> between an increase in rooms and the average price of the property. Over the span of 11 years, the median valuation and pricing of 2 room flats was $102,014. Furthermore, the median valuation and pricing of 5 room flats averages at $359,424, a </a:t>
            </a:r>
            <a:r>
              <a:rPr lang="en-SG" sz="1600" u="sng" dirty="0">
                <a:solidFill>
                  <a:schemeClr val="accent1">
                    <a:lumMod val="75000"/>
                  </a:schemeClr>
                </a:solidFill>
              </a:rPr>
              <a:t>whopping 76% increase in price</a:t>
            </a:r>
            <a:r>
              <a:rPr lang="en-SG" sz="1600" dirty="0"/>
              <a:t>.</a:t>
            </a:r>
          </a:p>
          <a:p>
            <a:pPr algn="just">
              <a:lnSpc>
                <a:spcPct val="110000"/>
              </a:lnSpc>
            </a:pPr>
            <a:r>
              <a:rPr lang="en-SG" sz="1600" dirty="0"/>
              <a:t>This can be explained by the fact that an increase in the number of room of a flat greatly increases the </a:t>
            </a:r>
            <a:r>
              <a:rPr lang="en-SG" sz="1600" u="sng" dirty="0">
                <a:solidFill>
                  <a:schemeClr val="accent1">
                    <a:lumMod val="75000"/>
                  </a:schemeClr>
                </a:solidFill>
              </a:rPr>
              <a:t>standards of living and comfort of its occupancies</a:t>
            </a:r>
            <a:r>
              <a:rPr lang="en-SG" sz="1600" dirty="0"/>
              <a:t>, and also allows for a greater </a:t>
            </a:r>
            <a:r>
              <a:rPr lang="en-SG" sz="1600" u="sng" dirty="0">
                <a:solidFill>
                  <a:schemeClr val="accent1">
                    <a:lumMod val="75000"/>
                  </a:schemeClr>
                </a:solidFill>
              </a:rPr>
              <a:t>number of people to live in the property</a:t>
            </a:r>
            <a:r>
              <a:rPr lang="en-SG" sz="1600" dirty="0"/>
              <a:t>, increasing its valuation.</a:t>
            </a:r>
          </a:p>
          <a:p>
            <a:pPr algn="just">
              <a:lnSpc>
                <a:spcPct val="110000"/>
              </a:lnSpc>
            </a:pPr>
            <a:endParaRPr lang="en-SG" sz="1600" dirty="0"/>
          </a:p>
          <a:p>
            <a:pPr algn="just">
              <a:lnSpc>
                <a:spcPct val="110000"/>
              </a:lnSpc>
            </a:pPr>
            <a:r>
              <a:rPr lang="en-SG" sz="1600" dirty="0"/>
              <a:t>Additionally, there is also a </a:t>
            </a:r>
            <a:r>
              <a:rPr lang="en-SG" sz="1600" u="sng" dirty="0">
                <a:solidFill>
                  <a:schemeClr val="accent1">
                    <a:lumMod val="75000"/>
                  </a:schemeClr>
                </a:solidFill>
              </a:rPr>
              <a:t>direct correlation</a:t>
            </a:r>
            <a:r>
              <a:rPr lang="en-SG" sz="1600" dirty="0"/>
              <a:t> between an </a:t>
            </a:r>
            <a:r>
              <a:rPr lang="en-SG" sz="1600" u="sng" dirty="0">
                <a:solidFill>
                  <a:schemeClr val="accent1">
                    <a:lumMod val="75000"/>
                  </a:schemeClr>
                </a:solidFill>
              </a:rPr>
              <a:t>increase in the number of rooms and the range of the prices</a:t>
            </a:r>
            <a:r>
              <a:rPr lang="en-SG" sz="1600" dirty="0"/>
              <a:t>. The range in the prices for 2 room flats stands at an average of $46,980, whereas the range in prices for 5 room flats stand at almost 5 times more, at a steep $214,900. </a:t>
            </a:r>
          </a:p>
          <a:p>
            <a:pPr algn="just">
              <a:lnSpc>
                <a:spcPct val="110000"/>
              </a:lnSpc>
            </a:pPr>
            <a:r>
              <a:rPr lang="en-SG" sz="1600" dirty="0"/>
              <a:t>This can be explained by the fact that there is a </a:t>
            </a:r>
            <a:r>
              <a:rPr lang="en-SG" sz="1600" u="sng" dirty="0">
                <a:solidFill>
                  <a:schemeClr val="accent1">
                    <a:lumMod val="75000"/>
                  </a:schemeClr>
                </a:solidFill>
              </a:rPr>
              <a:t>lot more variability</a:t>
            </a:r>
            <a:r>
              <a:rPr lang="en-SG" sz="1600" dirty="0"/>
              <a:t> in the </a:t>
            </a:r>
            <a:r>
              <a:rPr lang="en-SG" sz="1600" u="sng" dirty="0">
                <a:solidFill>
                  <a:schemeClr val="accent1">
                    <a:lumMod val="75000"/>
                  </a:schemeClr>
                </a:solidFill>
              </a:rPr>
              <a:t>customisation</a:t>
            </a:r>
            <a:r>
              <a:rPr lang="en-SG" sz="1600" dirty="0"/>
              <a:t> of 5 rooms flats, and the increased availability of 5 room flats in general. This is in contrast to the customisability and availability of 2 room flats present in Singapore, as most of them are considered studio flats.</a:t>
            </a:r>
          </a:p>
          <a:p>
            <a:pPr marL="0" indent="0" algn="just">
              <a:lnSpc>
                <a:spcPct val="110000"/>
              </a:lnSpc>
              <a:buNone/>
            </a:pPr>
            <a:endParaRPr lang="en-SG" sz="1600" dirty="0"/>
          </a:p>
        </p:txBody>
      </p:sp>
      <p:sp>
        <p:nvSpPr>
          <p:cNvPr id="24"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4" descr="One glowing light bulb in sea of unlit bulbs">
            <a:extLst>
              <a:ext uri="{FF2B5EF4-FFF2-40B4-BE49-F238E27FC236}">
                <a16:creationId xmlns:a16="http://schemas.microsoft.com/office/drawing/2014/main" id="{CC0F9CFC-4488-413D-BCC8-343D8E5B969A}"/>
              </a:ext>
            </a:extLst>
          </p:cNvPr>
          <p:cNvPicPr>
            <a:picLocks noChangeAspect="1"/>
          </p:cNvPicPr>
          <p:nvPr/>
        </p:nvPicPr>
        <p:blipFill rotWithShape="1">
          <a:blip r:embed="rId3"/>
          <a:srcRect l="28570" r="23794" b="-2"/>
          <a:stretch/>
        </p:blipFill>
        <p:spPr>
          <a:xfrm>
            <a:off x="8115300" y="-12514"/>
            <a:ext cx="4076698" cy="6418631"/>
          </a:xfrm>
          <a:prstGeom prst="rect">
            <a:avLst/>
          </a:prstGeom>
        </p:spPr>
      </p:pic>
    </p:spTree>
    <p:extLst>
      <p:ext uri="{BB962C8B-B14F-4D97-AF65-F5344CB8AC3E}">
        <p14:creationId xmlns:p14="http://schemas.microsoft.com/office/powerpoint/2010/main" val="231316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C4A7-152B-46A9-B72B-A139C008AEC9}"/>
              </a:ext>
            </a:extLst>
          </p:cNvPr>
          <p:cNvSpPr>
            <a:spLocks noGrp="1"/>
          </p:cNvSpPr>
          <p:nvPr>
            <p:ph type="title"/>
          </p:nvPr>
        </p:nvSpPr>
        <p:spPr>
          <a:xfrm>
            <a:off x="975359" y="292221"/>
            <a:ext cx="10241281" cy="519574"/>
          </a:xfrm>
        </p:spPr>
        <p:txBody>
          <a:bodyPr>
            <a:normAutofit/>
          </a:bodyPr>
          <a:lstStyle/>
          <a:p>
            <a:pPr algn="ctr"/>
            <a:r>
              <a:rPr lang="en-US" sz="2800"/>
              <a:t>Analysis on dataset(s)</a:t>
            </a:r>
            <a:endParaRPr lang="en-US" sz="2800" dirty="0"/>
          </a:p>
        </p:txBody>
      </p:sp>
      <p:pic>
        <p:nvPicPr>
          <p:cNvPr id="4" name="Picture 3">
            <a:extLst>
              <a:ext uri="{FF2B5EF4-FFF2-40B4-BE49-F238E27FC236}">
                <a16:creationId xmlns:a16="http://schemas.microsoft.com/office/drawing/2014/main" id="{91520E94-A8BA-4182-A5E2-C8B1348888AF}"/>
              </a:ext>
            </a:extLst>
          </p:cNvPr>
          <p:cNvPicPr>
            <a:picLocks noChangeAspect="1"/>
          </p:cNvPicPr>
          <p:nvPr/>
        </p:nvPicPr>
        <p:blipFill>
          <a:blip r:embed="rId3"/>
          <a:stretch>
            <a:fillRect/>
          </a:stretch>
        </p:blipFill>
        <p:spPr>
          <a:xfrm>
            <a:off x="975359" y="853359"/>
            <a:ext cx="9477510" cy="5382490"/>
          </a:xfrm>
          <a:prstGeom prst="rect">
            <a:avLst/>
          </a:prstGeom>
        </p:spPr>
      </p:pic>
    </p:spTree>
    <p:extLst>
      <p:ext uri="{BB962C8B-B14F-4D97-AF65-F5344CB8AC3E}">
        <p14:creationId xmlns:p14="http://schemas.microsoft.com/office/powerpoint/2010/main" val="205908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RiseVTI">
  <a:themeElements>
    <a:clrScheme name="AnalogousFromDarkSeedLeftStep">
      <a:dk1>
        <a:srgbClr val="000000"/>
      </a:dk1>
      <a:lt1>
        <a:srgbClr val="FFFFFF"/>
      </a:lt1>
      <a:dk2>
        <a:srgbClr val="301B27"/>
      </a:dk2>
      <a:lt2>
        <a:srgbClr val="F0F3F3"/>
      </a:lt2>
      <a:accent1>
        <a:srgbClr val="C34D5D"/>
      </a:accent1>
      <a:accent2>
        <a:srgbClr val="B13B7D"/>
      </a:accent2>
      <a:accent3>
        <a:srgbClr val="C34DC0"/>
      </a:accent3>
      <a:accent4>
        <a:srgbClr val="833BB1"/>
      </a:accent4>
      <a:accent5>
        <a:srgbClr val="644DC3"/>
      </a:accent5>
      <a:accent6>
        <a:srgbClr val="3B55B1"/>
      </a:accent6>
      <a:hlink>
        <a:srgbClr val="7E55C6"/>
      </a:hlink>
      <a:folHlink>
        <a:srgbClr val="7F7F7F"/>
      </a:folHlink>
    </a:clrScheme>
    <a:fontScheme name="Avenir">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166D7B6F2D4664FA12F53D766CE0AEE" ma:contentTypeVersion="9" ma:contentTypeDescription="Create a new document." ma:contentTypeScope="" ma:versionID="e7a134f5f17ac7cf18d63577f2697f76">
  <xsd:schema xmlns:xsd="http://www.w3.org/2001/XMLSchema" xmlns:xs="http://www.w3.org/2001/XMLSchema" xmlns:p="http://schemas.microsoft.com/office/2006/metadata/properties" xmlns:ns3="1adb8484-6e11-45e5-a846-32b3ec9f542b" xmlns:ns4="0e78127d-a9a2-4189-a4c6-2f7c8b28db94" targetNamespace="http://schemas.microsoft.com/office/2006/metadata/properties" ma:root="true" ma:fieldsID="d2b121aab997cda894dd9a82517f7d2a" ns3:_="" ns4:_="">
    <xsd:import namespace="1adb8484-6e11-45e5-a846-32b3ec9f542b"/>
    <xsd:import namespace="0e78127d-a9a2-4189-a4c6-2f7c8b28db9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db8484-6e11-45e5-a846-32b3ec9f542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78127d-a9a2-4189-a4c6-2f7c8b28db9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C0BC953-8261-471D-8206-7BC9554C99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db8484-6e11-45e5-a846-32b3ec9f542b"/>
    <ds:schemaRef ds:uri="0e78127d-a9a2-4189-a4c6-2f7c8b28db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60BF50-D250-4F0E-B991-4E4C5A1BACCD}">
  <ds:schemaRefs>
    <ds:schemaRef ds:uri="http://schemas.microsoft.com/sharepoint/v3/contenttype/forms"/>
  </ds:schemaRefs>
</ds:datastoreItem>
</file>

<file path=customXml/itemProps3.xml><?xml version="1.0" encoding="utf-8"?>
<ds:datastoreItem xmlns:ds="http://schemas.openxmlformats.org/officeDocument/2006/customXml" ds:itemID="{A19C13B8-44F0-490B-BD1F-27E644009173}">
  <ds:schemaRefs>
    <ds:schemaRef ds:uri="http://purl.org/dc/elements/1.1/"/>
    <ds:schemaRef ds:uri="1adb8484-6e11-45e5-a846-32b3ec9f542b"/>
    <ds:schemaRef ds:uri="0e78127d-a9a2-4189-a4c6-2f7c8b28db94"/>
    <ds:schemaRef ds:uri="http://schemas.microsoft.com/office/2006/documentManagement/types"/>
    <ds:schemaRef ds:uri="http://purl.org/dc/dcmitype/"/>
    <ds:schemaRef ds:uri="http://purl.org/dc/terms/"/>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DAVI CA1</Template>
  <TotalTime>785</TotalTime>
  <Words>2624</Words>
  <Application>Microsoft Office PowerPoint</Application>
  <PresentationFormat>Widescreen</PresentationFormat>
  <Paragraphs>142</Paragraphs>
  <Slides>20</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 Unicode MS</vt:lpstr>
      <vt:lpstr>Arial</vt:lpstr>
      <vt:lpstr>Calibri</vt:lpstr>
      <vt:lpstr>Gill Sans Nova</vt:lpstr>
      <vt:lpstr>Segoe UI</vt:lpstr>
      <vt:lpstr>GradientRiseVTI</vt:lpstr>
      <vt:lpstr>PDAS Ca1(individual)  an analysis of Singapore housing data</vt:lpstr>
      <vt:lpstr>Objectives</vt:lpstr>
      <vt:lpstr>Data cleaning</vt:lpstr>
      <vt:lpstr>Data cleaning</vt:lpstr>
      <vt:lpstr>Dictionary of dataset(s) used</vt:lpstr>
      <vt:lpstr>Objective of data analysis</vt:lpstr>
      <vt:lpstr>Analysis on dataset(s)</vt:lpstr>
      <vt:lpstr>Explanation of insights</vt:lpstr>
      <vt:lpstr>Analysis on dataset(s)</vt:lpstr>
      <vt:lpstr>Explanation of insights</vt:lpstr>
      <vt:lpstr>Analysis on dataset(s)</vt:lpstr>
      <vt:lpstr>Explanation of insights</vt:lpstr>
      <vt:lpstr>Analysis on dataset(s)</vt:lpstr>
      <vt:lpstr>Explanation of insights</vt:lpstr>
      <vt:lpstr>Analysis on dataset(s)</vt:lpstr>
      <vt:lpstr>Explanation of insights</vt:lpstr>
      <vt:lpstr>Analysis on dataset(s)</vt:lpstr>
      <vt:lpstr>Explanation of insights</vt:lpstr>
      <vt:lpstr>Conclusion of insights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PDAS CA1(individual)  an analysis of Singapore housing data</dc:title>
  <dc:creator>JUSTIN WONG JUIN HNG</dc:creator>
  <cp:lastModifiedBy>JUSTIN WONG JUIN HNG</cp:lastModifiedBy>
  <cp:revision>5</cp:revision>
  <dcterms:created xsi:type="dcterms:W3CDTF">2021-12-13T10:43:04Z</dcterms:created>
  <dcterms:modified xsi:type="dcterms:W3CDTF">2022-01-04T02:54:20Z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0x010100A166D7B6F2D4664FA12F53D766CE0AEE</vt:lpwstr>
  </property>
</Properties>
</file>